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7" r:id="rId3"/>
    <p:sldId id="266" r:id="rId4"/>
    <p:sldId id="264" r:id="rId5"/>
    <p:sldId id="260" r:id="rId6"/>
    <p:sldId id="256" r:id="rId7"/>
    <p:sldId id="2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8" autoAdjust="0"/>
    <p:restoredTop sz="94660"/>
  </p:normalViewPr>
  <p:slideViewPr>
    <p:cSldViewPr snapToGrid="0" showGuides="1">
      <p:cViewPr varScale="1">
        <p:scale>
          <a:sx n="136" d="100"/>
          <a:sy n="136" d="100"/>
        </p:scale>
        <p:origin x="240" y="16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4F07-406D-4329-8029-628B3315D5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8203B6-6879-46DF-A28B-2CB9C459E5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4B969-7DB5-4507-9FEE-3AD0E79FB83E}"/>
              </a:ext>
            </a:extLst>
          </p:cNvPr>
          <p:cNvSpPr>
            <a:spLocks noGrp="1"/>
          </p:cNvSpPr>
          <p:nvPr>
            <p:ph type="dt" sz="half" idx="10"/>
          </p:nvPr>
        </p:nvSpPr>
        <p:spPr/>
        <p:txBody>
          <a:bodyPr/>
          <a:lstStyle/>
          <a:p>
            <a:fld id="{C1BDF24B-575A-4F75-806E-23299262F863}" type="datetimeFigureOut">
              <a:rPr lang="en-US" smtClean="0"/>
              <a:t>7/12/20</a:t>
            </a:fld>
            <a:endParaRPr lang="en-US"/>
          </a:p>
        </p:txBody>
      </p:sp>
      <p:sp>
        <p:nvSpPr>
          <p:cNvPr id="5" name="Footer Placeholder 4">
            <a:extLst>
              <a:ext uri="{FF2B5EF4-FFF2-40B4-BE49-F238E27FC236}">
                <a16:creationId xmlns:a16="http://schemas.microsoft.com/office/drawing/2014/main" id="{16466E51-EDE3-43EA-A0DE-41A4DBF54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BB7CE-5F89-4822-B66D-AB56A925E69F}"/>
              </a:ext>
            </a:extLst>
          </p:cNvPr>
          <p:cNvSpPr>
            <a:spLocks noGrp="1"/>
          </p:cNvSpPr>
          <p:nvPr>
            <p:ph type="sldNum" sz="quarter" idx="12"/>
          </p:nvPr>
        </p:nvSpPr>
        <p:spPr/>
        <p:txBody>
          <a:bodyPr/>
          <a:lstStyle/>
          <a:p>
            <a:fld id="{09686395-77AA-401C-B407-CB590824F220}" type="slidenum">
              <a:rPr lang="en-US" smtClean="0"/>
              <a:t>‹#›</a:t>
            </a:fld>
            <a:endParaRPr lang="en-US"/>
          </a:p>
        </p:txBody>
      </p:sp>
    </p:spTree>
    <p:extLst>
      <p:ext uri="{BB962C8B-B14F-4D97-AF65-F5344CB8AC3E}">
        <p14:creationId xmlns:p14="http://schemas.microsoft.com/office/powerpoint/2010/main" val="297526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5C35-CA43-4F8F-8F8A-4E464F4BEC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755D9B-4AEA-4557-80DC-D8FF66E227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2BC50-6CE3-4A92-98A4-9FB7D61CFE9D}"/>
              </a:ext>
            </a:extLst>
          </p:cNvPr>
          <p:cNvSpPr>
            <a:spLocks noGrp="1"/>
          </p:cNvSpPr>
          <p:nvPr>
            <p:ph type="dt" sz="half" idx="10"/>
          </p:nvPr>
        </p:nvSpPr>
        <p:spPr/>
        <p:txBody>
          <a:bodyPr/>
          <a:lstStyle/>
          <a:p>
            <a:fld id="{C1BDF24B-575A-4F75-806E-23299262F863}" type="datetimeFigureOut">
              <a:rPr lang="en-US" smtClean="0"/>
              <a:t>7/12/20</a:t>
            </a:fld>
            <a:endParaRPr lang="en-US"/>
          </a:p>
        </p:txBody>
      </p:sp>
      <p:sp>
        <p:nvSpPr>
          <p:cNvPr id="5" name="Footer Placeholder 4">
            <a:extLst>
              <a:ext uri="{FF2B5EF4-FFF2-40B4-BE49-F238E27FC236}">
                <a16:creationId xmlns:a16="http://schemas.microsoft.com/office/drawing/2014/main" id="{10797E62-EF09-4712-823E-74E2D578A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F0DB1-40B0-4490-9A1B-5A26B28FCB6E}"/>
              </a:ext>
            </a:extLst>
          </p:cNvPr>
          <p:cNvSpPr>
            <a:spLocks noGrp="1"/>
          </p:cNvSpPr>
          <p:nvPr>
            <p:ph type="sldNum" sz="quarter" idx="12"/>
          </p:nvPr>
        </p:nvSpPr>
        <p:spPr/>
        <p:txBody>
          <a:bodyPr/>
          <a:lstStyle/>
          <a:p>
            <a:fld id="{09686395-77AA-401C-B407-CB590824F220}" type="slidenum">
              <a:rPr lang="en-US" smtClean="0"/>
              <a:t>‹#›</a:t>
            </a:fld>
            <a:endParaRPr lang="en-US"/>
          </a:p>
        </p:txBody>
      </p:sp>
    </p:spTree>
    <p:extLst>
      <p:ext uri="{BB962C8B-B14F-4D97-AF65-F5344CB8AC3E}">
        <p14:creationId xmlns:p14="http://schemas.microsoft.com/office/powerpoint/2010/main" val="151780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91E980-DF95-4993-B90F-C07F42BB54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0ABA92-FBA3-4C8A-A9FD-F3970EBC41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B87AC-BAE2-4EEB-8E8F-30470C20EC10}"/>
              </a:ext>
            </a:extLst>
          </p:cNvPr>
          <p:cNvSpPr>
            <a:spLocks noGrp="1"/>
          </p:cNvSpPr>
          <p:nvPr>
            <p:ph type="dt" sz="half" idx="10"/>
          </p:nvPr>
        </p:nvSpPr>
        <p:spPr/>
        <p:txBody>
          <a:bodyPr/>
          <a:lstStyle/>
          <a:p>
            <a:fld id="{C1BDF24B-575A-4F75-806E-23299262F863}" type="datetimeFigureOut">
              <a:rPr lang="en-US" smtClean="0"/>
              <a:t>7/12/20</a:t>
            </a:fld>
            <a:endParaRPr lang="en-US"/>
          </a:p>
        </p:txBody>
      </p:sp>
      <p:sp>
        <p:nvSpPr>
          <p:cNvPr id="5" name="Footer Placeholder 4">
            <a:extLst>
              <a:ext uri="{FF2B5EF4-FFF2-40B4-BE49-F238E27FC236}">
                <a16:creationId xmlns:a16="http://schemas.microsoft.com/office/drawing/2014/main" id="{ED34C985-3F80-465D-AD45-B3CF272F4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E3739-6130-4AD0-9183-AFCB8E764766}"/>
              </a:ext>
            </a:extLst>
          </p:cNvPr>
          <p:cNvSpPr>
            <a:spLocks noGrp="1"/>
          </p:cNvSpPr>
          <p:nvPr>
            <p:ph type="sldNum" sz="quarter" idx="12"/>
          </p:nvPr>
        </p:nvSpPr>
        <p:spPr/>
        <p:txBody>
          <a:bodyPr/>
          <a:lstStyle/>
          <a:p>
            <a:fld id="{09686395-77AA-401C-B407-CB590824F220}" type="slidenum">
              <a:rPr lang="en-US" smtClean="0"/>
              <a:t>‹#›</a:t>
            </a:fld>
            <a:endParaRPr lang="en-US"/>
          </a:p>
        </p:txBody>
      </p:sp>
    </p:spTree>
    <p:extLst>
      <p:ext uri="{BB962C8B-B14F-4D97-AF65-F5344CB8AC3E}">
        <p14:creationId xmlns:p14="http://schemas.microsoft.com/office/powerpoint/2010/main" val="229578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9AA9-A1D1-45C6-BFB7-0AB6033E9B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7F9539-734F-436F-A7C8-9DE4FD03B7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AAFEC-8568-4ACB-B104-3D1B35A33CAE}"/>
              </a:ext>
            </a:extLst>
          </p:cNvPr>
          <p:cNvSpPr>
            <a:spLocks noGrp="1"/>
          </p:cNvSpPr>
          <p:nvPr>
            <p:ph type="dt" sz="half" idx="10"/>
          </p:nvPr>
        </p:nvSpPr>
        <p:spPr/>
        <p:txBody>
          <a:bodyPr/>
          <a:lstStyle/>
          <a:p>
            <a:fld id="{C1BDF24B-575A-4F75-806E-23299262F863}" type="datetimeFigureOut">
              <a:rPr lang="en-US" smtClean="0"/>
              <a:t>7/12/20</a:t>
            </a:fld>
            <a:endParaRPr lang="en-US"/>
          </a:p>
        </p:txBody>
      </p:sp>
      <p:sp>
        <p:nvSpPr>
          <p:cNvPr id="5" name="Footer Placeholder 4">
            <a:extLst>
              <a:ext uri="{FF2B5EF4-FFF2-40B4-BE49-F238E27FC236}">
                <a16:creationId xmlns:a16="http://schemas.microsoft.com/office/drawing/2014/main" id="{FA58E815-26F0-4F64-82E8-9CA20DFA1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D3114-0738-4342-AF52-45FD998D7984}"/>
              </a:ext>
            </a:extLst>
          </p:cNvPr>
          <p:cNvSpPr>
            <a:spLocks noGrp="1"/>
          </p:cNvSpPr>
          <p:nvPr>
            <p:ph type="sldNum" sz="quarter" idx="12"/>
          </p:nvPr>
        </p:nvSpPr>
        <p:spPr/>
        <p:txBody>
          <a:bodyPr/>
          <a:lstStyle/>
          <a:p>
            <a:fld id="{09686395-77AA-401C-B407-CB590824F220}" type="slidenum">
              <a:rPr lang="en-US" smtClean="0"/>
              <a:t>‹#›</a:t>
            </a:fld>
            <a:endParaRPr lang="en-US"/>
          </a:p>
        </p:txBody>
      </p:sp>
    </p:spTree>
    <p:extLst>
      <p:ext uri="{BB962C8B-B14F-4D97-AF65-F5344CB8AC3E}">
        <p14:creationId xmlns:p14="http://schemas.microsoft.com/office/powerpoint/2010/main" val="261324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B912C-B02A-4278-AF90-A842553821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EC7C73-E771-40CC-A8F4-095234B9DB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DB9FB0-5FC6-4286-A0BF-2E7AAEB00C5B}"/>
              </a:ext>
            </a:extLst>
          </p:cNvPr>
          <p:cNvSpPr>
            <a:spLocks noGrp="1"/>
          </p:cNvSpPr>
          <p:nvPr>
            <p:ph type="dt" sz="half" idx="10"/>
          </p:nvPr>
        </p:nvSpPr>
        <p:spPr/>
        <p:txBody>
          <a:bodyPr/>
          <a:lstStyle/>
          <a:p>
            <a:fld id="{C1BDF24B-575A-4F75-806E-23299262F863}" type="datetimeFigureOut">
              <a:rPr lang="en-US" smtClean="0"/>
              <a:t>7/12/20</a:t>
            </a:fld>
            <a:endParaRPr lang="en-US"/>
          </a:p>
        </p:txBody>
      </p:sp>
      <p:sp>
        <p:nvSpPr>
          <p:cNvPr id="5" name="Footer Placeholder 4">
            <a:extLst>
              <a:ext uri="{FF2B5EF4-FFF2-40B4-BE49-F238E27FC236}">
                <a16:creationId xmlns:a16="http://schemas.microsoft.com/office/drawing/2014/main" id="{5D7F4426-250A-4BAC-9816-84081094A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C1283-3361-4B08-AA9F-0AA5F4F7BE35}"/>
              </a:ext>
            </a:extLst>
          </p:cNvPr>
          <p:cNvSpPr>
            <a:spLocks noGrp="1"/>
          </p:cNvSpPr>
          <p:nvPr>
            <p:ph type="sldNum" sz="quarter" idx="12"/>
          </p:nvPr>
        </p:nvSpPr>
        <p:spPr/>
        <p:txBody>
          <a:bodyPr/>
          <a:lstStyle/>
          <a:p>
            <a:fld id="{09686395-77AA-401C-B407-CB590824F220}" type="slidenum">
              <a:rPr lang="en-US" smtClean="0"/>
              <a:t>‹#›</a:t>
            </a:fld>
            <a:endParaRPr lang="en-US"/>
          </a:p>
        </p:txBody>
      </p:sp>
    </p:spTree>
    <p:extLst>
      <p:ext uri="{BB962C8B-B14F-4D97-AF65-F5344CB8AC3E}">
        <p14:creationId xmlns:p14="http://schemas.microsoft.com/office/powerpoint/2010/main" val="29382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07C4-C590-4E06-A52B-8CAD90583F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535846-E395-4E29-86B1-10BC76C465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ACAEDF-6B1F-43B0-B998-5CFE93DD0E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FDD7EF-D9A4-4CE6-99FA-698D36F316C6}"/>
              </a:ext>
            </a:extLst>
          </p:cNvPr>
          <p:cNvSpPr>
            <a:spLocks noGrp="1"/>
          </p:cNvSpPr>
          <p:nvPr>
            <p:ph type="dt" sz="half" idx="10"/>
          </p:nvPr>
        </p:nvSpPr>
        <p:spPr/>
        <p:txBody>
          <a:bodyPr/>
          <a:lstStyle/>
          <a:p>
            <a:fld id="{C1BDF24B-575A-4F75-806E-23299262F863}" type="datetimeFigureOut">
              <a:rPr lang="en-US" smtClean="0"/>
              <a:t>7/12/20</a:t>
            </a:fld>
            <a:endParaRPr lang="en-US"/>
          </a:p>
        </p:txBody>
      </p:sp>
      <p:sp>
        <p:nvSpPr>
          <p:cNvPr id="6" name="Footer Placeholder 5">
            <a:extLst>
              <a:ext uri="{FF2B5EF4-FFF2-40B4-BE49-F238E27FC236}">
                <a16:creationId xmlns:a16="http://schemas.microsoft.com/office/drawing/2014/main" id="{6E009026-5DFF-4426-9879-B485FCD76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F11E8-192E-4E8D-A79D-C91DB8FECB35}"/>
              </a:ext>
            </a:extLst>
          </p:cNvPr>
          <p:cNvSpPr>
            <a:spLocks noGrp="1"/>
          </p:cNvSpPr>
          <p:nvPr>
            <p:ph type="sldNum" sz="quarter" idx="12"/>
          </p:nvPr>
        </p:nvSpPr>
        <p:spPr/>
        <p:txBody>
          <a:bodyPr/>
          <a:lstStyle/>
          <a:p>
            <a:fld id="{09686395-77AA-401C-B407-CB590824F220}" type="slidenum">
              <a:rPr lang="en-US" smtClean="0"/>
              <a:t>‹#›</a:t>
            </a:fld>
            <a:endParaRPr lang="en-US"/>
          </a:p>
        </p:txBody>
      </p:sp>
    </p:spTree>
    <p:extLst>
      <p:ext uri="{BB962C8B-B14F-4D97-AF65-F5344CB8AC3E}">
        <p14:creationId xmlns:p14="http://schemas.microsoft.com/office/powerpoint/2010/main" val="43300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7783-C986-4268-B7EA-B894E5C242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2FF234-047E-48D7-9DC4-02B143B4E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61FEA1-A4A5-4749-8A95-5A38FB5248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FF4635-8E93-49C5-972E-9B2D1F9AB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997CCF-B377-438B-839E-450E1DD032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9A7E21-D462-4C8D-A2BF-324DA1B5DC3F}"/>
              </a:ext>
            </a:extLst>
          </p:cNvPr>
          <p:cNvSpPr>
            <a:spLocks noGrp="1"/>
          </p:cNvSpPr>
          <p:nvPr>
            <p:ph type="dt" sz="half" idx="10"/>
          </p:nvPr>
        </p:nvSpPr>
        <p:spPr/>
        <p:txBody>
          <a:bodyPr/>
          <a:lstStyle/>
          <a:p>
            <a:fld id="{C1BDF24B-575A-4F75-806E-23299262F863}" type="datetimeFigureOut">
              <a:rPr lang="en-US" smtClean="0"/>
              <a:t>7/12/20</a:t>
            </a:fld>
            <a:endParaRPr lang="en-US"/>
          </a:p>
        </p:txBody>
      </p:sp>
      <p:sp>
        <p:nvSpPr>
          <p:cNvPr id="8" name="Footer Placeholder 7">
            <a:extLst>
              <a:ext uri="{FF2B5EF4-FFF2-40B4-BE49-F238E27FC236}">
                <a16:creationId xmlns:a16="http://schemas.microsoft.com/office/drawing/2014/main" id="{7AC7F279-DF9F-45B7-9C78-A26314F7BB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3DC134-BA1A-45B0-9977-DE9E466AD690}"/>
              </a:ext>
            </a:extLst>
          </p:cNvPr>
          <p:cNvSpPr>
            <a:spLocks noGrp="1"/>
          </p:cNvSpPr>
          <p:nvPr>
            <p:ph type="sldNum" sz="quarter" idx="12"/>
          </p:nvPr>
        </p:nvSpPr>
        <p:spPr/>
        <p:txBody>
          <a:bodyPr/>
          <a:lstStyle/>
          <a:p>
            <a:fld id="{09686395-77AA-401C-B407-CB590824F220}" type="slidenum">
              <a:rPr lang="en-US" smtClean="0"/>
              <a:t>‹#›</a:t>
            </a:fld>
            <a:endParaRPr lang="en-US"/>
          </a:p>
        </p:txBody>
      </p:sp>
    </p:spTree>
    <p:extLst>
      <p:ext uri="{BB962C8B-B14F-4D97-AF65-F5344CB8AC3E}">
        <p14:creationId xmlns:p14="http://schemas.microsoft.com/office/powerpoint/2010/main" val="142639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BB28-AEAB-4872-ABB7-8B6BB27789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897490-88BD-445A-9A59-301256B2BEDA}"/>
              </a:ext>
            </a:extLst>
          </p:cNvPr>
          <p:cNvSpPr>
            <a:spLocks noGrp="1"/>
          </p:cNvSpPr>
          <p:nvPr>
            <p:ph type="dt" sz="half" idx="10"/>
          </p:nvPr>
        </p:nvSpPr>
        <p:spPr/>
        <p:txBody>
          <a:bodyPr/>
          <a:lstStyle/>
          <a:p>
            <a:fld id="{C1BDF24B-575A-4F75-806E-23299262F863}" type="datetimeFigureOut">
              <a:rPr lang="en-US" smtClean="0"/>
              <a:t>7/12/20</a:t>
            </a:fld>
            <a:endParaRPr lang="en-US"/>
          </a:p>
        </p:txBody>
      </p:sp>
      <p:sp>
        <p:nvSpPr>
          <p:cNvPr id="4" name="Footer Placeholder 3">
            <a:extLst>
              <a:ext uri="{FF2B5EF4-FFF2-40B4-BE49-F238E27FC236}">
                <a16:creationId xmlns:a16="http://schemas.microsoft.com/office/drawing/2014/main" id="{C4476381-3C34-403A-A930-6A5F31E23E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D8E5C7-E375-4C6E-BD08-EE0234937FD6}"/>
              </a:ext>
            </a:extLst>
          </p:cNvPr>
          <p:cNvSpPr>
            <a:spLocks noGrp="1"/>
          </p:cNvSpPr>
          <p:nvPr>
            <p:ph type="sldNum" sz="quarter" idx="12"/>
          </p:nvPr>
        </p:nvSpPr>
        <p:spPr/>
        <p:txBody>
          <a:bodyPr/>
          <a:lstStyle/>
          <a:p>
            <a:fld id="{09686395-77AA-401C-B407-CB590824F220}" type="slidenum">
              <a:rPr lang="en-US" smtClean="0"/>
              <a:t>‹#›</a:t>
            </a:fld>
            <a:endParaRPr lang="en-US"/>
          </a:p>
        </p:txBody>
      </p:sp>
    </p:spTree>
    <p:extLst>
      <p:ext uri="{BB962C8B-B14F-4D97-AF65-F5344CB8AC3E}">
        <p14:creationId xmlns:p14="http://schemas.microsoft.com/office/powerpoint/2010/main" val="9119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0A3A9-D398-4968-8C39-4850E5C27F0F}"/>
              </a:ext>
            </a:extLst>
          </p:cNvPr>
          <p:cNvSpPr>
            <a:spLocks noGrp="1"/>
          </p:cNvSpPr>
          <p:nvPr>
            <p:ph type="dt" sz="half" idx="10"/>
          </p:nvPr>
        </p:nvSpPr>
        <p:spPr/>
        <p:txBody>
          <a:bodyPr/>
          <a:lstStyle/>
          <a:p>
            <a:fld id="{C1BDF24B-575A-4F75-806E-23299262F863}" type="datetimeFigureOut">
              <a:rPr lang="en-US" smtClean="0"/>
              <a:t>7/12/20</a:t>
            </a:fld>
            <a:endParaRPr lang="en-US"/>
          </a:p>
        </p:txBody>
      </p:sp>
      <p:sp>
        <p:nvSpPr>
          <p:cNvPr id="3" name="Footer Placeholder 2">
            <a:extLst>
              <a:ext uri="{FF2B5EF4-FFF2-40B4-BE49-F238E27FC236}">
                <a16:creationId xmlns:a16="http://schemas.microsoft.com/office/drawing/2014/main" id="{1A27F172-889A-4922-BB3C-17B58A34FE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D26E64-8325-4010-B32F-16166497F690}"/>
              </a:ext>
            </a:extLst>
          </p:cNvPr>
          <p:cNvSpPr>
            <a:spLocks noGrp="1"/>
          </p:cNvSpPr>
          <p:nvPr>
            <p:ph type="sldNum" sz="quarter" idx="12"/>
          </p:nvPr>
        </p:nvSpPr>
        <p:spPr/>
        <p:txBody>
          <a:bodyPr/>
          <a:lstStyle/>
          <a:p>
            <a:fld id="{09686395-77AA-401C-B407-CB590824F220}" type="slidenum">
              <a:rPr lang="en-US" smtClean="0"/>
              <a:t>‹#›</a:t>
            </a:fld>
            <a:endParaRPr lang="en-US"/>
          </a:p>
        </p:txBody>
      </p:sp>
    </p:spTree>
    <p:extLst>
      <p:ext uri="{BB962C8B-B14F-4D97-AF65-F5344CB8AC3E}">
        <p14:creationId xmlns:p14="http://schemas.microsoft.com/office/powerpoint/2010/main" val="311342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407A5-5E04-43F7-BDE1-257D66BB8D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97B757-DD9A-4334-919C-100739C10F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AB71BE-07F3-4B17-AA41-1A3AB5675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5A970-9AF6-455F-8158-627F948C7F31}"/>
              </a:ext>
            </a:extLst>
          </p:cNvPr>
          <p:cNvSpPr>
            <a:spLocks noGrp="1"/>
          </p:cNvSpPr>
          <p:nvPr>
            <p:ph type="dt" sz="half" idx="10"/>
          </p:nvPr>
        </p:nvSpPr>
        <p:spPr/>
        <p:txBody>
          <a:bodyPr/>
          <a:lstStyle/>
          <a:p>
            <a:fld id="{C1BDF24B-575A-4F75-806E-23299262F863}" type="datetimeFigureOut">
              <a:rPr lang="en-US" smtClean="0"/>
              <a:t>7/12/20</a:t>
            </a:fld>
            <a:endParaRPr lang="en-US"/>
          </a:p>
        </p:txBody>
      </p:sp>
      <p:sp>
        <p:nvSpPr>
          <p:cNvPr id="6" name="Footer Placeholder 5">
            <a:extLst>
              <a:ext uri="{FF2B5EF4-FFF2-40B4-BE49-F238E27FC236}">
                <a16:creationId xmlns:a16="http://schemas.microsoft.com/office/drawing/2014/main" id="{FE341BD9-355A-4CBF-8010-521DA0767E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1DFBBA-24EC-4D63-B09D-DCBBD68AF624}"/>
              </a:ext>
            </a:extLst>
          </p:cNvPr>
          <p:cNvSpPr>
            <a:spLocks noGrp="1"/>
          </p:cNvSpPr>
          <p:nvPr>
            <p:ph type="sldNum" sz="quarter" idx="12"/>
          </p:nvPr>
        </p:nvSpPr>
        <p:spPr/>
        <p:txBody>
          <a:bodyPr/>
          <a:lstStyle/>
          <a:p>
            <a:fld id="{09686395-77AA-401C-B407-CB590824F220}" type="slidenum">
              <a:rPr lang="en-US" smtClean="0"/>
              <a:t>‹#›</a:t>
            </a:fld>
            <a:endParaRPr lang="en-US"/>
          </a:p>
        </p:txBody>
      </p:sp>
    </p:spTree>
    <p:extLst>
      <p:ext uri="{BB962C8B-B14F-4D97-AF65-F5344CB8AC3E}">
        <p14:creationId xmlns:p14="http://schemas.microsoft.com/office/powerpoint/2010/main" val="167046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CC0D-BCA5-4353-845C-1561AB29AF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E651FC-B276-4926-85D3-AE7085CD7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CD2948-EC4A-4919-9EE6-E51E81C68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4DCD9-40BF-4194-99B7-8B7BE607DBD9}"/>
              </a:ext>
            </a:extLst>
          </p:cNvPr>
          <p:cNvSpPr>
            <a:spLocks noGrp="1"/>
          </p:cNvSpPr>
          <p:nvPr>
            <p:ph type="dt" sz="half" idx="10"/>
          </p:nvPr>
        </p:nvSpPr>
        <p:spPr/>
        <p:txBody>
          <a:bodyPr/>
          <a:lstStyle/>
          <a:p>
            <a:fld id="{C1BDF24B-575A-4F75-806E-23299262F863}" type="datetimeFigureOut">
              <a:rPr lang="en-US" smtClean="0"/>
              <a:t>7/12/20</a:t>
            </a:fld>
            <a:endParaRPr lang="en-US"/>
          </a:p>
        </p:txBody>
      </p:sp>
      <p:sp>
        <p:nvSpPr>
          <p:cNvPr id="6" name="Footer Placeholder 5">
            <a:extLst>
              <a:ext uri="{FF2B5EF4-FFF2-40B4-BE49-F238E27FC236}">
                <a16:creationId xmlns:a16="http://schemas.microsoft.com/office/drawing/2014/main" id="{DC8AC88F-0F9F-41B9-B5DB-430899D181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42AE4-F37D-4702-A832-024D45AC23D0}"/>
              </a:ext>
            </a:extLst>
          </p:cNvPr>
          <p:cNvSpPr>
            <a:spLocks noGrp="1"/>
          </p:cNvSpPr>
          <p:nvPr>
            <p:ph type="sldNum" sz="quarter" idx="12"/>
          </p:nvPr>
        </p:nvSpPr>
        <p:spPr/>
        <p:txBody>
          <a:bodyPr/>
          <a:lstStyle/>
          <a:p>
            <a:fld id="{09686395-77AA-401C-B407-CB590824F220}" type="slidenum">
              <a:rPr lang="en-US" smtClean="0"/>
              <a:t>‹#›</a:t>
            </a:fld>
            <a:endParaRPr lang="en-US"/>
          </a:p>
        </p:txBody>
      </p:sp>
    </p:spTree>
    <p:extLst>
      <p:ext uri="{BB962C8B-B14F-4D97-AF65-F5344CB8AC3E}">
        <p14:creationId xmlns:p14="http://schemas.microsoft.com/office/powerpoint/2010/main" val="313432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C9CE75-5E41-462A-B11C-DEA46529D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8F5616-C026-4968-9678-9512172A6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A2EB7-DFD1-4118-8D96-D39D428891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DF24B-575A-4F75-806E-23299262F863}" type="datetimeFigureOut">
              <a:rPr lang="en-US" smtClean="0"/>
              <a:t>7/12/20</a:t>
            </a:fld>
            <a:endParaRPr lang="en-US"/>
          </a:p>
        </p:txBody>
      </p:sp>
      <p:sp>
        <p:nvSpPr>
          <p:cNvPr id="5" name="Footer Placeholder 4">
            <a:extLst>
              <a:ext uri="{FF2B5EF4-FFF2-40B4-BE49-F238E27FC236}">
                <a16:creationId xmlns:a16="http://schemas.microsoft.com/office/drawing/2014/main" id="{D7C7DCFF-0288-4C9B-9643-83CE9644F8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A024C4-0322-438B-8ABF-4077AE509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86395-77AA-401C-B407-CB590824F220}" type="slidenum">
              <a:rPr lang="en-US" smtClean="0"/>
              <a:t>‹#›</a:t>
            </a:fld>
            <a:endParaRPr lang="en-US"/>
          </a:p>
        </p:txBody>
      </p:sp>
    </p:spTree>
    <p:extLst>
      <p:ext uri="{BB962C8B-B14F-4D97-AF65-F5344CB8AC3E}">
        <p14:creationId xmlns:p14="http://schemas.microsoft.com/office/powerpoint/2010/main" val="4155357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info@nativewellness.life" TargetMode="External"/><Relationship Id="rId2" Type="http://schemas.openxmlformats.org/officeDocument/2006/relationships/hyperlink" Target="https://www.nativewellness.lif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004CBA2-49DC-4F6D-857D-0966FAC7B046}"/>
              </a:ext>
            </a:extLst>
          </p:cNvPr>
          <p:cNvSpPr txBox="1"/>
          <p:nvPr/>
        </p:nvSpPr>
        <p:spPr>
          <a:xfrm>
            <a:off x="5921837" y="2046775"/>
            <a:ext cx="5610639" cy="5355312"/>
          </a:xfrm>
          <a:prstGeom prst="rect">
            <a:avLst/>
          </a:prstGeom>
          <a:noFill/>
        </p:spPr>
        <p:txBody>
          <a:bodyPr wrap="square" rtlCol="0">
            <a:spAutoFit/>
          </a:bodyPr>
          <a:lstStyle/>
          <a:p>
            <a:pPr algn="ctr"/>
            <a:endParaRPr lang="en-US" b="1" dirty="0"/>
          </a:p>
          <a:p>
            <a:pPr algn="ctr"/>
            <a:r>
              <a:rPr lang="en-US" sz="2400" b="1" dirty="0"/>
              <a:t>COVID-19 prevention </a:t>
            </a:r>
          </a:p>
          <a:p>
            <a:pPr algn="ctr"/>
            <a:r>
              <a:rPr lang="en-US" sz="2400" b="1" dirty="0"/>
              <a:t>is all we have to battle the virus</a:t>
            </a:r>
          </a:p>
          <a:p>
            <a:endParaRPr lang="en-US" i="1" dirty="0"/>
          </a:p>
          <a:p>
            <a:r>
              <a:rPr lang="en-US" i="1" dirty="0"/>
              <a:t>NativeWellness.Life, </a:t>
            </a:r>
            <a:r>
              <a:rPr lang="en-US" dirty="0"/>
              <a:t>a publication made by Native Americans for Native Americans, is publishing its third special edition of </a:t>
            </a:r>
            <a:r>
              <a:rPr lang="en-US" i="1" dirty="0"/>
              <a:t>“The COVID Report” </a:t>
            </a:r>
            <a:r>
              <a:rPr lang="en-US" dirty="0"/>
              <a:t>in September.</a:t>
            </a:r>
          </a:p>
          <a:p>
            <a:endParaRPr lang="en-US" dirty="0"/>
          </a:p>
          <a:p>
            <a:r>
              <a:rPr lang="en-US" dirty="0"/>
              <a:t>Scheduled in the fall to warn about a second wave of the virus, it will emphasize the importance of wearing masks and social distancing. </a:t>
            </a:r>
          </a:p>
          <a:p>
            <a:endParaRPr lang="en-US" dirty="0"/>
          </a:p>
          <a:p>
            <a:r>
              <a:rPr lang="en-US" dirty="0"/>
              <a:t>Every day, scientists learn more about the virus and it’s not good news for the Native American community.</a:t>
            </a:r>
          </a:p>
          <a:p>
            <a:endParaRPr lang="en-US" dirty="0"/>
          </a:p>
          <a:p>
            <a:endParaRPr lang="en-US" dirty="0"/>
          </a:p>
          <a:p>
            <a:endParaRPr lang="en-US" dirty="0"/>
          </a:p>
          <a:p>
            <a:pPr marL="285750" indent="-285750">
              <a:buFont typeface="Arial" panose="020B0604020202020204" pitchFamily="34" charset="0"/>
              <a:buChar char="•"/>
            </a:pPr>
            <a:endParaRPr lang="en-US" sz="2400" dirty="0"/>
          </a:p>
        </p:txBody>
      </p:sp>
      <p:pic>
        <p:nvPicPr>
          <p:cNvPr id="11" name="Picture 10">
            <a:extLst>
              <a:ext uri="{FF2B5EF4-FFF2-40B4-BE49-F238E27FC236}">
                <a16:creationId xmlns:a16="http://schemas.microsoft.com/office/drawing/2014/main" id="{2F8F6DD4-5ACE-429A-896C-470B0B002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63" y="416597"/>
            <a:ext cx="2789417" cy="3609833"/>
          </a:xfrm>
          <a:prstGeom prst="rect">
            <a:avLst/>
          </a:prstGeom>
        </p:spPr>
      </p:pic>
      <p:pic>
        <p:nvPicPr>
          <p:cNvPr id="14" name="Picture 13">
            <a:extLst>
              <a:ext uri="{FF2B5EF4-FFF2-40B4-BE49-F238E27FC236}">
                <a16:creationId xmlns:a16="http://schemas.microsoft.com/office/drawing/2014/main" id="{918FB4EB-4977-46B5-B9E5-F52162C61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913" y="2396294"/>
            <a:ext cx="2789417" cy="3609833"/>
          </a:xfrm>
          <a:prstGeom prst="rect">
            <a:avLst/>
          </a:prstGeom>
        </p:spPr>
      </p:pic>
      <p:cxnSp>
        <p:nvCxnSpPr>
          <p:cNvPr id="7" name="Straight Connector 6">
            <a:extLst>
              <a:ext uri="{FF2B5EF4-FFF2-40B4-BE49-F238E27FC236}">
                <a16:creationId xmlns:a16="http://schemas.microsoft.com/office/drawing/2014/main" id="{09AD66BD-48BA-F543-AF26-919C1B3A8C93}"/>
              </a:ext>
            </a:extLst>
          </p:cNvPr>
          <p:cNvCxnSpPr/>
          <p:nvPr/>
        </p:nvCxnSpPr>
        <p:spPr>
          <a:xfrm>
            <a:off x="5675200" y="1955418"/>
            <a:ext cx="6017562" cy="0"/>
          </a:xfrm>
          <a:prstGeom prst="line">
            <a:avLst/>
          </a:prstGeom>
          <a:ln w="22225">
            <a:solidFill>
              <a:srgbClr val="C00000"/>
            </a:solidFill>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5B2F85E-C81A-9944-AA40-F2F72C851503}"/>
              </a:ext>
            </a:extLst>
          </p:cNvPr>
          <p:cNvSpPr txBox="1"/>
          <p:nvPr/>
        </p:nvSpPr>
        <p:spPr>
          <a:xfrm>
            <a:off x="5461541" y="476521"/>
            <a:ext cx="6586491" cy="1286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300" dirty="0" err="1">
                <a:latin typeface="Gill Sans Nova" panose="020F0502020204030204" pitchFamily="34" charset="0"/>
                <a:ea typeface="+mj-ea"/>
                <a:cs typeface="Gill Sans Nova" panose="020F0502020204030204" pitchFamily="34" charset="0"/>
              </a:rPr>
              <a:t>NativeWellness.Life</a:t>
            </a:r>
            <a:r>
              <a:rPr lang="en-US" sz="3300" dirty="0">
                <a:latin typeface="Gill Sans Nova" panose="020F0502020204030204" pitchFamily="34" charset="0"/>
                <a:ea typeface="+mj-ea"/>
                <a:cs typeface="Gill Sans Nova" panose="020F0502020204030204" pitchFamily="34" charset="0"/>
              </a:rPr>
              <a:t>  </a:t>
            </a:r>
          </a:p>
          <a:p>
            <a:pPr algn="ctr">
              <a:lnSpc>
                <a:spcPct val="90000"/>
              </a:lnSpc>
              <a:spcBef>
                <a:spcPct val="0"/>
              </a:spcBef>
              <a:spcAft>
                <a:spcPts val="600"/>
              </a:spcAft>
            </a:pPr>
            <a:r>
              <a:rPr lang="en-US" sz="3000" dirty="0">
                <a:latin typeface="Gill Sans Nova" panose="020F0502020204030204" pitchFamily="34" charset="0"/>
                <a:ea typeface="+mj-ea"/>
                <a:cs typeface="Gill Sans Nova" panose="020F0502020204030204" pitchFamily="34" charset="0"/>
              </a:rPr>
              <a:t>“The COVID Report”</a:t>
            </a:r>
          </a:p>
        </p:txBody>
      </p:sp>
      <p:sp>
        <p:nvSpPr>
          <p:cNvPr id="9" name="Rectangle 8">
            <a:extLst>
              <a:ext uri="{FF2B5EF4-FFF2-40B4-BE49-F238E27FC236}">
                <a16:creationId xmlns:a16="http://schemas.microsoft.com/office/drawing/2014/main" id="{B296A9CE-5F6D-3749-A323-F40DAA919957}"/>
              </a:ext>
            </a:extLst>
          </p:cNvPr>
          <p:cNvSpPr/>
          <p:nvPr/>
        </p:nvSpPr>
        <p:spPr>
          <a:xfrm>
            <a:off x="244863" y="4106941"/>
            <a:ext cx="2314350" cy="954107"/>
          </a:xfrm>
          <a:prstGeom prst="rect">
            <a:avLst/>
          </a:prstGeom>
        </p:spPr>
        <p:txBody>
          <a:bodyPr wrap="square">
            <a:spAutoFit/>
          </a:bodyPr>
          <a:lstStyle/>
          <a:p>
            <a:r>
              <a:rPr lang="en-US" sz="1400" b="1" dirty="0"/>
              <a:t>The COVID Report Special Edition was mailed out in May to 30,000 Native Americans.</a:t>
            </a:r>
          </a:p>
        </p:txBody>
      </p:sp>
      <p:sp>
        <p:nvSpPr>
          <p:cNvPr id="12" name="Rectangle 11">
            <a:extLst>
              <a:ext uri="{FF2B5EF4-FFF2-40B4-BE49-F238E27FC236}">
                <a16:creationId xmlns:a16="http://schemas.microsoft.com/office/drawing/2014/main" id="{EC846FAB-D8DD-164F-9F9C-72FB01424B2E}"/>
              </a:ext>
            </a:extLst>
          </p:cNvPr>
          <p:cNvSpPr/>
          <p:nvPr/>
        </p:nvSpPr>
        <p:spPr>
          <a:xfrm>
            <a:off x="2672124" y="6069385"/>
            <a:ext cx="2834205" cy="738664"/>
          </a:xfrm>
          <a:prstGeom prst="rect">
            <a:avLst/>
          </a:prstGeom>
        </p:spPr>
        <p:txBody>
          <a:bodyPr wrap="square">
            <a:spAutoFit/>
          </a:bodyPr>
          <a:lstStyle/>
          <a:p>
            <a:r>
              <a:rPr lang="en-US" sz="1400" b="1" dirty="0"/>
              <a:t>The COVID Report Summer Edition was mailed out in June to 32,000 Native Americans.</a:t>
            </a:r>
          </a:p>
        </p:txBody>
      </p:sp>
    </p:spTree>
    <p:extLst>
      <p:ext uri="{BB962C8B-B14F-4D97-AF65-F5344CB8AC3E}">
        <p14:creationId xmlns:p14="http://schemas.microsoft.com/office/powerpoint/2010/main" val="326113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540A46-1ECE-C14E-8CF6-2C15BFDAB42E}"/>
              </a:ext>
            </a:extLst>
          </p:cNvPr>
          <p:cNvCxnSpPr/>
          <p:nvPr/>
        </p:nvCxnSpPr>
        <p:spPr>
          <a:xfrm>
            <a:off x="5675200" y="1955418"/>
            <a:ext cx="6017562" cy="0"/>
          </a:xfrm>
          <a:prstGeom prst="line">
            <a:avLst/>
          </a:prstGeom>
          <a:ln w="22225">
            <a:solidFill>
              <a:srgbClr val="C00000"/>
            </a:solidFill>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865EF3CE-B382-D749-98DD-0D44E97192F7}"/>
              </a:ext>
            </a:extLst>
          </p:cNvPr>
          <p:cNvSpPr txBox="1"/>
          <p:nvPr/>
        </p:nvSpPr>
        <p:spPr>
          <a:xfrm>
            <a:off x="5461541" y="476521"/>
            <a:ext cx="6586491" cy="1286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300" dirty="0" err="1">
                <a:latin typeface="Gill Sans Nova" panose="020F0502020204030204" pitchFamily="34" charset="0"/>
                <a:ea typeface="+mj-ea"/>
                <a:cs typeface="Gill Sans Nova" panose="020F0502020204030204" pitchFamily="34" charset="0"/>
              </a:rPr>
              <a:t>NativeWellness.Life</a:t>
            </a:r>
            <a:r>
              <a:rPr lang="en-US" sz="3300" dirty="0">
                <a:latin typeface="Gill Sans Nova" panose="020F0502020204030204" pitchFamily="34" charset="0"/>
                <a:ea typeface="+mj-ea"/>
                <a:cs typeface="Gill Sans Nova" panose="020F0502020204030204" pitchFamily="34" charset="0"/>
              </a:rPr>
              <a:t>  </a:t>
            </a:r>
          </a:p>
          <a:p>
            <a:pPr algn="ctr">
              <a:lnSpc>
                <a:spcPct val="90000"/>
              </a:lnSpc>
              <a:spcBef>
                <a:spcPct val="0"/>
              </a:spcBef>
              <a:spcAft>
                <a:spcPts val="600"/>
              </a:spcAft>
            </a:pPr>
            <a:r>
              <a:rPr lang="en-US" sz="3000" dirty="0">
                <a:latin typeface="Gill Sans Nova" panose="020F0502020204030204" pitchFamily="34" charset="0"/>
                <a:ea typeface="+mj-ea"/>
                <a:cs typeface="Gill Sans Nova" panose="020F0502020204030204" pitchFamily="34" charset="0"/>
              </a:rPr>
              <a:t>“The COVID Report”</a:t>
            </a:r>
          </a:p>
        </p:txBody>
      </p:sp>
      <p:sp>
        <p:nvSpPr>
          <p:cNvPr id="6" name="TextBox 5">
            <a:extLst>
              <a:ext uri="{FF2B5EF4-FFF2-40B4-BE49-F238E27FC236}">
                <a16:creationId xmlns:a16="http://schemas.microsoft.com/office/drawing/2014/main" id="{62CA9213-E062-2C4D-A32B-98A2037FB661}"/>
              </a:ext>
            </a:extLst>
          </p:cNvPr>
          <p:cNvSpPr txBox="1"/>
          <p:nvPr/>
        </p:nvSpPr>
        <p:spPr>
          <a:xfrm>
            <a:off x="5784738" y="2351689"/>
            <a:ext cx="5810802" cy="1077306"/>
          </a:xfrm>
          <a:prstGeom prst="rect">
            <a:avLst/>
          </a:prstGeom>
        </p:spPr>
        <p:txBody>
          <a:bodyPr vert="horz" lIns="91440" tIns="45720" rIns="91440" bIns="45720" rtlCol="0">
            <a:normAutofit/>
          </a:bodyPr>
          <a:lstStyle/>
          <a:p>
            <a:r>
              <a:rPr lang="en-US" sz="1300" b="1" dirty="0"/>
              <a:t>The threat level for Native Americans has increased</a:t>
            </a:r>
          </a:p>
          <a:p>
            <a:r>
              <a:rPr lang="en-US" sz="1300" dirty="0"/>
              <a:t>Scientists say people with body mass indexes of 30 or more are at increased risk of getting COVID-19. This is startling because roughly two-thirds of American Indian and Alaska Native adults are overweight (CDC study). </a:t>
            </a:r>
          </a:p>
        </p:txBody>
      </p:sp>
      <p:sp>
        <p:nvSpPr>
          <p:cNvPr id="7" name="Rectangle 6">
            <a:extLst>
              <a:ext uri="{FF2B5EF4-FFF2-40B4-BE49-F238E27FC236}">
                <a16:creationId xmlns:a16="http://schemas.microsoft.com/office/drawing/2014/main" id="{4C60711D-F1D3-B34E-BBD2-2FB095DCCCBB}"/>
              </a:ext>
            </a:extLst>
          </p:cNvPr>
          <p:cNvSpPr/>
          <p:nvPr/>
        </p:nvSpPr>
        <p:spPr>
          <a:xfrm>
            <a:off x="155473" y="6062165"/>
            <a:ext cx="5272356" cy="307777"/>
          </a:xfrm>
          <a:prstGeom prst="rect">
            <a:avLst/>
          </a:prstGeom>
        </p:spPr>
        <p:txBody>
          <a:bodyPr wrap="square">
            <a:spAutoFit/>
          </a:bodyPr>
          <a:lstStyle/>
          <a:p>
            <a:r>
              <a:rPr lang="en-US" sz="1400" b="1" dirty="0"/>
              <a:t>COVID-19 targets Native Americans with these underlying conditions</a:t>
            </a:r>
          </a:p>
        </p:txBody>
      </p:sp>
      <p:pic>
        <p:nvPicPr>
          <p:cNvPr id="8" name="Picture 7">
            <a:extLst>
              <a:ext uri="{FF2B5EF4-FFF2-40B4-BE49-F238E27FC236}">
                <a16:creationId xmlns:a16="http://schemas.microsoft.com/office/drawing/2014/main" id="{46AF430C-684A-2743-BBFE-6340ED8733FF}"/>
              </a:ext>
            </a:extLst>
          </p:cNvPr>
          <p:cNvPicPr>
            <a:picLocks noChangeAspect="1"/>
          </p:cNvPicPr>
          <p:nvPr/>
        </p:nvPicPr>
        <p:blipFill rotWithShape="1">
          <a:blip r:embed="rId2">
            <a:extLst>
              <a:ext uri="{28A0092B-C50C-407E-A947-70E740481C1C}">
                <a14:useLocalDpi xmlns:a14="http://schemas.microsoft.com/office/drawing/2010/main" val="0"/>
              </a:ext>
            </a:extLst>
          </a:blip>
          <a:srcRect l="14857" t="31044" r="15006" b="9874"/>
          <a:stretch/>
        </p:blipFill>
        <p:spPr>
          <a:xfrm>
            <a:off x="6643640" y="4527588"/>
            <a:ext cx="3924956" cy="1861441"/>
          </a:xfrm>
          <a:prstGeom prst="rect">
            <a:avLst/>
          </a:prstGeom>
        </p:spPr>
      </p:pic>
      <p:sp>
        <p:nvSpPr>
          <p:cNvPr id="12" name="Rectangle 11">
            <a:extLst>
              <a:ext uri="{FF2B5EF4-FFF2-40B4-BE49-F238E27FC236}">
                <a16:creationId xmlns:a16="http://schemas.microsoft.com/office/drawing/2014/main" id="{4B8BA15E-4F54-FA42-BFCA-F5BC7895615C}"/>
              </a:ext>
            </a:extLst>
          </p:cNvPr>
          <p:cNvSpPr/>
          <p:nvPr/>
        </p:nvSpPr>
        <p:spPr>
          <a:xfrm>
            <a:off x="8175523" y="3570790"/>
            <a:ext cx="1610436" cy="2818239"/>
          </a:xfrm>
          <a:prstGeom prst="rect">
            <a:avLst/>
          </a:prstGeom>
          <a:solidFill>
            <a:schemeClr val="accent4">
              <a:lumMod val="60000"/>
              <a:lumOff val="40000"/>
              <a:alpha val="28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58429A-4A55-1C4D-B58D-46E992F7D4EC}"/>
              </a:ext>
            </a:extLst>
          </p:cNvPr>
          <p:cNvSpPr txBox="1"/>
          <p:nvPr/>
        </p:nvSpPr>
        <p:spPr>
          <a:xfrm>
            <a:off x="8167638" y="3570790"/>
            <a:ext cx="1610436" cy="954107"/>
          </a:xfrm>
          <a:prstGeom prst="rect">
            <a:avLst/>
          </a:prstGeom>
          <a:noFill/>
        </p:spPr>
        <p:txBody>
          <a:bodyPr wrap="square" rtlCol="0">
            <a:spAutoFit/>
          </a:bodyPr>
          <a:lstStyle/>
          <a:p>
            <a:pPr algn="ctr"/>
            <a:r>
              <a:rPr lang="en-US" sz="1400" b="1" dirty="0"/>
              <a:t>2 out of 3</a:t>
            </a:r>
          </a:p>
          <a:p>
            <a:pPr algn="ctr"/>
            <a:r>
              <a:rPr lang="en-US" sz="1400" b="1" dirty="0"/>
              <a:t>Native Americans</a:t>
            </a:r>
          </a:p>
          <a:p>
            <a:pPr algn="ctr"/>
            <a:r>
              <a:rPr lang="en-US" sz="1400" b="1" dirty="0"/>
              <a:t>are overweight or</a:t>
            </a:r>
          </a:p>
          <a:p>
            <a:pPr algn="ctr"/>
            <a:r>
              <a:rPr lang="en-US" sz="1400" b="1" dirty="0"/>
              <a:t>Obese (CDC)</a:t>
            </a:r>
          </a:p>
        </p:txBody>
      </p:sp>
      <p:sp>
        <p:nvSpPr>
          <p:cNvPr id="10" name="Rectangle 9">
            <a:extLst>
              <a:ext uri="{FF2B5EF4-FFF2-40B4-BE49-F238E27FC236}">
                <a16:creationId xmlns:a16="http://schemas.microsoft.com/office/drawing/2014/main" id="{5614586C-3F64-8149-BD38-FC2C6EFF6FEB}"/>
              </a:ext>
            </a:extLst>
          </p:cNvPr>
          <p:cNvSpPr/>
          <p:nvPr/>
        </p:nvSpPr>
        <p:spPr>
          <a:xfrm>
            <a:off x="6524815" y="6447427"/>
            <a:ext cx="4347691" cy="307777"/>
          </a:xfrm>
          <a:prstGeom prst="rect">
            <a:avLst/>
          </a:prstGeom>
        </p:spPr>
        <p:txBody>
          <a:bodyPr wrap="square">
            <a:spAutoFit/>
          </a:bodyPr>
          <a:lstStyle/>
          <a:p>
            <a:r>
              <a:rPr lang="en-US" sz="1400" b="1" dirty="0"/>
              <a:t>COVID-19’s newest target: The overweight and obese </a:t>
            </a:r>
          </a:p>
        </p:txBody>
      </p:sp>
      <p:pic>
        <p:nvPicPr>
          <p:cNvPr id="11" name="Picture 10">
            <a:extLst>
              <a:ext uri="{FF2B5EF4-FFF2-40B4-BE49-F238E27FC236}">
                <a16:creationId xmlns:a16="http://schemas.microsoft.com/office/drawing/2014/main" id="{968125C0-ABC0-2E43-A85F-803C83425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1" y="488058"/>
            <a:ext cx="5486400" cy="5486400"/>
          </a:xfrm>
          <a:prstGeom prst="rect">
            <a:avLst/>
          </a:prstGeom>
        </p:spPr>
      </p:pic>
    </p:spTree>
    <p:extLst>
      <p:ext uri="{BB962C8B-B14F-4D97-AF65-F5344CB8AC3E}">
        <p14:creationId xmlns:p14="http://schemas.microsoft.com/office/powerpoint/2010/main" val="114422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1BE667-C3BB-5A46-B5D2-39925BB33B90}"/>
              </a:ext>
            </a:extLst>
          </p:cNvPr>
          <p:cNvSpPr txBox="1"/>
          <p:nvPr/>
        </p:nvSpPr>
        <p:spPr>
          <a:xfrm>
            <a:off x="5461543" y="2438400"/>
            <a:ext cx="5928752" cy="3785419"/>
          </a:xfrm>
          <a:prstGeom prst="rect">
            <a:avLst/>
          </a:prstGeom>
        </p:spPr>
        <p:txBody>
          <a:bodyPr vert="horz" lIns="91440" tIns="45720" rIns="91440" bIns="45720" rtlCol="0">
            <a:normAutofit/>
          </a:bodyPr>
          <a:lstStyle/>
          <a:p>
            <a:pPr>
              <a:lnSpc>
                <a:spcPct val="90000"/>
              </a:lnSpc>
              <a:spcAft>
                <a:spcPts val="600"/>
              </a:spcAft>
            </a:pPr>
            <a:r>
              <a:rPr lang="en-US" sz="1400" b="1" dirty="0"/>
              <a:t>What to expect in the next edition</a:t>
            </a:r>
          </a:p>
          <a:p>
            <a:pPr marL="285750" indent="-228600">
              <a:lnSpc>
                <a:spcPct val="90000"/>
              </a:lnSpc>
              <a:spcAft>
                <a:spcPts val="600"/>
              </a:spcAft>
              <a:buFont typeface="Arial" panose="020B0604020202020204" pitchFamily="34" charset="0"/>
              <a:buChar char="•"/>
            </a:pPr>
            <a:r>
              <a:rPr lang="en-US" sz="1300" dirty="0"/>
              <a:t>Emphasize the wearing of masks and social distancing because prevention is the only tool we have against the virus.</a:t>
            </a:r>
          </a:p>
          <a:p>
            <a:pPr marL="285750" indent="-228600">
              <a:lnSpc>
                <a:spcPct val="90000"/>
              </a:lnSpc>
              <a:spcAft>
                <a:spcPts val="600"/>
              </a:spcAft>
              <a:buFont typeface="Arial" panose="020B0604020202020204" pitchFamily="34" charset="0"/>
              <a:buChar char="•"/>
            </a:pPr>
            <a:r>
              <a:rPr lang="en-US" sz="1300" dirty="0"/>
              <a:t>We’re interviewing doctors about their concerns about how the virus is now targeting a greater number of Native Americans who are overweight/obese. This means the virus is now focusing on overweight kids, adults and elders. It’s not just a sickness that affects our senior population.</a:t>
            </a:r>
          </a:p>
          <a:p>
            <a:pPr marL="285750" indent="-228600">
              <a:lnSpc>
                <a:spcPct val="90000"/>
              </a:lnSpc>
              <a:spcAft>
                <a:spcPts val="600"/>
              </a:spcAft>
              <a:buFont typeface="Arial" panose="020B0604020202020204" pitchFamily="34" charset="0"/>
              <a:buChar char="•"/>
            </a:pPr>
            <a:r>
              <a:rPr lang="en-US" sz="1300" dirty="0"/>
              <a:t>We’re highlighting tribal success stories about the virus. What are tribes doing right that others can emulate? How do we keep the rate of infection low?</a:t>
            </a:r>
          </a:p>
          <a:p>
            <a:pPr marL="285750" indent="-228600">
              <a:lnSpc>
                <a:spcPct val="90000"/>
              </a:lnSpc>
              <a:spcAft>
                <a:spcPts val="600"/>
              </a:spcAft>
              <a:buFont typeface="Arial" panose="020B0604020202020204" pitchFamily="34" charset="0"/>
              <a:buChar char="•"/>
            </a:pPr>
            <a:r>
              <a:rPr lang="en-US" sz="1300" dirty="0"/>
              <a:t>Virus testing updates.</a:t>
            </a:r>
          </a:p>
          <a:p>
            <a:pPr marL="285750" indent="-228600">
              <a:lnSpc>
                <a:spcPct val="90000"/>
              </a:lnSpc>
              <a:spcAft>
                <a:spcPts val="600"/>
              </a:spcAft>
              <a:buFont typeface="Arial" panose="020B0604020202020204" pitchFamily="34" charset="0"/>
              <a:buChar char="•"/>
            </a:pPr>
            <a:r>
              <a:rPr lang="en-US" sz="1300" dirty="0"/>
              <a:t>Tell the story of a native healthcare nurse and the challenges she faces every single day at work and at home.</a:t>
            </a:r>
          </a:p>
          <a:p>
            <a:pPr marL="285750" indent="-228600">
              <a:lnSpc>
                <a:spcPct val="90000"/>
              </a:lnSpc>
              <a:spcAft>
                <a:spcPts val="600"/>
              </a:spcAft>
              <a:buFont typeface="Arial" panose="020B0604020202020204" pitchFamily="34" charset="0"/>
              <a:buChar char="•"/>
            </a:pPr>
            <a:r>
              <a:rPr lang="en-US" sz="1300" dirty="0"/>
              <a:t>Look back in history about how we think our ancestors would’ve handled this virus.</a:t>
            </a:r>
          </a:p>
          <a:p>
            <a:pPr marL="285750" indent="-228600">
              <a:lnSpc>
                <a:spcPct val="90000"/>
              </a:lnSpc>
              <a:spcAft>
                <a:spcPts val="600"/>
              </a:spcAft>
              <a:buFont typeface="Arial" panose="020B0604020202020204" pitchFamily="34" charset="0"/>
              <a:buChar char="•"/>
            </a:pPr>
            <a:endParaRPr lang="en-US" sz="1400" dirty="0"/>
          </a:p>
        </p:txBody>
      </p:sp>
      <p:cxnSp>
        <p:nvCxnSpPr>
          <p:cNvPr id="6" name="Straight Connector 5">
            <a:extLst>
              <a:ext uri="{FF2B5EF4-FFF2-40B4-BE49-F238E27FC236}">
                <a16:creationId xmlns:a16="http://schemas.microsoft.com/office/drawing/2014/main" id="{5D28E59A-FA38-CE40-93C3-903C8C34F82E}"/>
              </a:ext>
            </a:extLst>
          </p:cNvPr>
          <p:cNvCxnSpPr/>
          <p:nvPr/>
        </p:nvCxnSpPr>
        <p:spPr>
          <a:xfrm>
            <a:off x="5675200" y="1955418"/>
            <a:ext cx="6017562" cy="0"/>
          </a:xfrm>
          <a:prstGeom prst="line">
            <a:avLst/>
          </a:prstGeom>
          <a:ln w="22225">
            <a:solidFill>
              <a:srgbClr val="C00000"/>
            </a:solidFill>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ADBC29CA-3CCE-0C4B-AB8E-084F0952B478}"/>
              </a:ext>
            </a:extLst>
          </p:cNvPr>
          <p:cNvSpPr txBox="1"/>
          <p:nvPr/>
        </p:nvSpPr>
        <p:spPr>
          <a:xfrm>
            <a:off x="5461541" y="476521"/>
            <a:ext cx="6586491" cy="1286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300" dirty="0" err="1">
                <a:latin typeface="Gill Sans Nova" panose="020F0502020204030204" pitchFamily="34" charset="0"/>
                <a:ea typeface="+mj-ea"/>
                <a:cs typeface="Gill Sans Nova" panose="020F0502020204030204" pitchFamily="34" charset="0"/>
              </a:rPr>
              <a:t>NativeWellness.Life</a:t>
            </a:r>
            <a:r>
              <a:rPr lang="en-US" sz="3300" dirty="0">
                <a:latin typeface="Gill Sans Nova" panose="020F0502020204030204" pitchFamily="34" charset="0"/>
                <a:ea typeface="+mj-ea"/>
                <a:cs typeface="Gill Sans Nova" panose="020F0502020204030204" pitchFamily="34" charset="0"/>
              </a:rPr>
              <a:t>  </a:t>
            </a:r>
          </a:p>
          <a:p>
            <a:pPr algn="ctr">
              <a:lnSpc>
                <a:spcPct val="90000"/>
              </a:lnSpc>
              <a:spcBef>
                <a:spcPct val="0"/>
              </a:spcBef>
              <a:spcAft>
                <a:spcPts val="600"/>
              </a:spcAft>
            </a:pPr>
            <a:r>
              <a:rPr lang="en-US" sz="3000" dirty="0">
                <a:latin typeface="Gill Sans Nova" panose="020F0502020204030204" pitchFamily="34" charset="0"/>
                <a:ea typeface="+mj-ea"/>
                <a:cs typeface="Gill Sans Nova" panose="020F0502020204030204" pitchFamily="34" charset="0"/>
              </a:rPr>
              <a:t>“The COVID Report”</a:t>
            </a:r>
          </a:p>
        </p:txBody>
      </p:sp>
      <p:pic>
        <p:nvPicPr>
          <p:cNvPr id="3" name="Picture 2">
            <a:extLst>
              <a:ext uri="{FF2B5EF4-FFF2-40B4-BE49-F238E27FC236}">
                <a16:creationId xmlns:a16="http://schemas.microsoft.com/office/drawing/2014/main" id="{4D014FFD-3AB4-2446-85F1-262282DD2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99364" cy="6858000"/>
          </a:xfrm>
          <a:prstGeom prst="rect">
            <a:avLst/>
          </a:prstGeom>
        </p:spPr>
      </p:pic>
    </p:spTree>
    <p:extLst>
      <p:ext uri="{BB962C8B-B14F-4D97-AF65-F5344CB8AC3E}">
        <p14:creationId xmlns:p14="http://schemas.microsoft.com/office/powerpoint/2010/main" val="182107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004CBA2-49DC-4F6D-857D-0966FAC7B046}"/>
              </a:ext>
            </a:extLst>
          </p:cNvPr>
          <p:cNvSpPr txBox="1"/>
          <p:nvPr/>
        </p:nvSpPr>
        <p:spPr>
          <a:xfrm>
            <a:off x="457200" y="2314777"/>
            <a:ext cx="5533293" cy="4462760"/>
          </a:xfrm>
          <a:prstGeom prst="rect">
            <a:avLst/>
          </a:prstGeom>
          <a:noFill/>
        </p:spPr>
        <p:txBody>
          <a:bodyPr wrap="square" rtlCol="0">
            <a:spAutoFit/>
          </a:bodyPr>
          <a:lstStyle/>
          <a:p>
            <a:r>
              <a:rPr lang="en-US" sz="1300" b="1" dirty="0"/>
              <a:t>Who should buy “The COVID Report”?</a:t>
            </a:r>
          </a:p>
          <a:p>
            <a:pPr marL="285750" indent="-285750">
              <a:buFont typeface="Arial" panose="020B0604020202020204" pitchFamily="34" charset="0"/>
              <a:buChar char="•"/>
            </a:pPr>
            <a:r>
              <a:rPr lang="en-US" sz="1300" dirty="0"/>
              <a:t>The basic concept is to offer the magazine for free to tribal members. As such, the following organizations can combine their efforts to provide the magazine to their communities (we can face this threat together):</a:t>
            </a:r>
          </a:p>
          <a:p>
            <a:pPr marL="742950" lvl="1" indent="-285750">
              <a:buFont typeface="Arial" panose="020B0604020202020204" pitchFamily="34" charset="0"/>
              <a:buChar char="•"/>
            </a:pPr>
            <a:r>
              <a:rPr lang="en-US" sz="1300" dirty="0"/>
              <a:t>Tribal councils</a:t>
            </a:r>
          </a:p>
          <a:p>
            <a:pPr marL="742950" lvl="1" indent="-285750">
              <a:buFont typeface="Arial" panose="020B0604020202020204" pitchFamily="34" charset="0"/>
              <a:buChar char="•"/>
            </a:pPr>
            <a:r>
              <a:rPr lang="en-US" sz="1300" dirty="0"/>
              <a:t>Tribal colleges and schools</a:t>
            </a:r>
          </a:p>
          <a:p>
            <a:pPr marL="742950" lvl="1" indent="-285750">
              <a:buFont typeface="Arial" panose="020B0604020202020204" pitchFamily="34" charset="0"/>
              <a:buChar char="•"/>
            </a:pPr>
            <a:r>
              <a:rPr lang="en-US" sz="1300" dirty="0"/>
              <a:t>Tribal organizations &amp; agencies</a:t>
            </a:r>
          </a:p>
          <a:p>
            <a:pPr marL="742950" lvl="1" indent="-285750">
              <a:buFont typeface="Arial" panose="020B0604020202020204" pitchFamily="34" charset="0"/>
              <a:buChar char="•"/>
            </a:pPr>
            <a:r>
              <a:rPr lang="en-US" sz="1300" dirty="0"/>
              <a:t>Hospitals/clinics</a:t>
            </a:r>
          </a:p>
          <a:p>
            <a:pPr marL="742950" lvl="1" indent="-285750">
              <a:buFont typeface="Arial" panose="020B0604020202020204" pitchFamily="34" charset="0"/>
              <a:buChar char="•"/>
            </a:pPr>
            <a:r>
              <a:rPr lang="en-US" sz="1300" dirty="0"/>
              <a:t>Wellness centers</a:t>
            </a:r>
          </a:p>
          <a:p>
            <a:pPr marL="742950" lvl="1" indent="-285750">
              <a:buFont typeface="Arial" panose="020B0604020202020204" pitchFamily="34" charset="0"/>
              <a:buChar char="•"/>
            </a:pPr>
            <a:r>
              <a:rPr lang="en-US" sz="1300" dirty="0"/>
              <a:t>Nonprofits</a:t>
            </a:r>
          </a:p>
          <a:p>
            <a:pPr marL="742950" lvl="1" indent="-285750">
              <a:buFont typeface="Arial" panose="020B0604020202020204" pitchFamily="34" charset="0"/>
              <a:buChar char="•"/>
            </a:pPr>
            <a:r>
              <a:rPr lang="en-US" sz="1300" dirty="0"/>
              <a:t>Urban Indian Centers</a:t>
            </a:r>
          </a:p>
          <a:p>
            <a:pPr marL="742950" lvl="1" indent="-285750">
              <a:buFont typeface="Arial" panose="020B0604020202020204" pitchFamily="34" charset="0"/>
              <a:buChar char="•"/>
            </a:pPr>
            <a:r>
              <a:rPr lang="en-US" sz="1300" dirty="0"/>
              <a:t>Food Distribution Program on Indian Reservations</a:t>
            </a:r>
          </a:p>
          <a:p>
            <a:pPr marL="742950" lvl="1" indent="-285750">
              <a:buFont typeface="Arial" panose="020B0604020202020204" pitchFamily="34" charset="0"/>
              <a:buChar char="•"/>
            </a:pPr>
            <a:r>
              <a:rPr lang="en-US" sz="1300" dirty="0"/>
              <a:t>Senior/Elder centers</a:t>
            </a:r>
          </a:p>
          <a:p>
            <a:pPr marL="742950" lvl="1" indent="-285750">
              <a:buFont typeface="Arial" panose="020B0604020202020204" pitchFamily="34" charset="0"/>
              <a:buChar char="•"/>
            </a:pPr>
            <a:r>
              <a:rPr lang="en-US" sz="1300" dirty="0"/>
              <a:t>Indian centers</a:t>
            </a:r>
          </a:p>
          <a:p>
            <a:pPr marL="742950" lvl="1" indent="-285750">
              <a:buFont typeface="Arial" panose="020B0604020202020204" pitchFamily="34" charset="0"/>
              <a:buChar char="•"/>
            </a:pPr>
            <a:endParaRPr lang="en-US" sz="1300" dirty="0"/>
          </a:p>
          <a:p>
            <a:r>
              <a:rPr lang="en-US" sz="1300" b="1" dirty="0"/>
              <a:t>How tribes are using them</a:t>
            </a:r>
          </a:p>
          <a:p>
            <a:pPr marL="285750" indent="-285750">
              <a:buFont typeface="Arial" panose="020B0604020202020204" pitchFamily="34" charset="0"/>
              <a:buChar char="•"/>
            </a:pPr>
            <a:r>
              <a:rPr lang="en-US" sz="1300" dirty="0"/>
              <a:t>Handing them out during virus testing</a:t>
            </a:r>
          </a:p>
          <a:p>
            <a:pPr marL="285750" indent="-285750">
              <a:buFont typeface="Arial" panose="020B0604020202020204" pitchFamily="34" charset="0"/>
              <a:buChar char="•"/>
            </a:pPr>
            <a:r>
              <a:rPr lang="en-US" sz="1300" dirty="0"/>
              <a:t>Staging them at different locations around the reservation and throughout urban communities</a:t>
            </a:r>
          </a:p>
          <a:p>
            <a:pPr marL="285750" indent="-285750">
              <a:buFont typeface="Arial" panose="020B0604020202020204" pitchFamily="34" charset="0"/>
              <a:buChar char="•"/>
            </a:pPr>
            <a:r>
              <a:rPr lang="en-US" sz="1300" dirty="0"/>
              <a:t>Delivering them to homes, especially to elders</a:t>
            </a:r>
          </a:p>
          <a:p>
            <a:pPr marL="285750" indent="-285750">
              <a:buFont typeface="Arial" panose="020B0604020202020204" pitchFamily="34" charset="0"/>
              <a:buChar char="•"/>
            </a:pPr>
            <a:endParaRPr lang="en-US" sz="2400" dirty="0"/>
          </a:p>
        </p:txBody>
      </p:sp>
      <p:sp>
        <p:nvSpPr>
          <p:cNvPr id="6" name="TextBox 5">
            <a:extLst>
              <a:ext uri="{FF2B5EF4-FFF2-40B4-BE49-F238E27FC236}">
                <a16:creationId xmlns:a16="http://schemas.microsoft.com/office/drawing/2014/main" id="{033B2043-87B6-4C96-B10A-A4127320FB7D}"/>
              </a:ext>
            </a:extLst>
          </p:cNvPr>
          <p:cNvSpPr txBox="1"/>
          <p:nvPr/>
        </p:nvSpPr>
        <p:spPr>
          <a:xfrm>
            <a:off x="6903432" y="5932464"/>
            <a:ext cx="4450591" cy="492443"/>
          </a:xfrm>
          <a:prstGeom prst="rect">
            <a:avLst/>
          </a:prstGeom>
          <a:noFill/>
        </p:spPr>
        <p:txBody>
          <a:bodyPr wrap="square" rtlCol="0">
            <a:spAutoFit/>
          </a:bodyPr>
          <a:lstStyle/>
          <a:p>
            <a:r>
              <a:rPr lang="en-US" sz="1300" i="1" dirty="0"/>
              <a:t>Photo of freight shipment of 30,000 copies of </a:t>
            </a:r>
            <a:r>
              <a:rPr lang="en-US" sz="1300" b="1" i="1" dirty="0"/>
              <a:t>The COVID Report </a:t>
            </a:r>
            <a:r>
              <a:rPr lang="en-US" sz="1300" i="1" dirty="0"/>
              <a:t>arriving in Billings, MT</a:t>
            </a:r>
          </a:p>
        </p:txBody>
      </p:sp>
      <p:sp>
        <p:nvSpPr>
          <p:cNvPr id="8" name="TextBox 7">
            <a:extLst>
              <a:ext uri="{FF2B5EF4-FFF2-40B4-BE49-F238E27FC236}">
                <a16:creationId xmlns:a16="http://schemas.microsoft.com/office/drawing/2014/main" id="{06311523-0C16-C845-883F-0F00B77DB108}"/>
              </a:ext>
            </a:extLst>
          </p:cNvPr>
          <p:cNvSpPr txBox="1"/>
          <p:nvPr/>
        </p:nvSpPr>
        <p:spPr>
          <a:xfrm>
            <a:off x="14531" y="783952"/>
            <a:ext cx="5793945" cy="1286160"/>
          </a:xfrm>
          <a:prstGeom prst="rect">
            <a:avLst/>
          </a:prstGeom>
        </p:spPr>
        <p:txBody>
          <a:bodyPr vert="horz" lIns="91440" tIns="45720" rIns="91440" bIns="45720" rtlCol="0" anchor="b">
            <a:normAutofit fontScale="92500" lnSpcReduction="20000"/>
          </a:bodyPr>
          <a:lstStyle/>
          <a:p>
            <a:pPr algn="ctr">
              <a:lnSpc>
                <a:spcPct val="90000"/>
              </a:lnSpc>
              <a:spcBef>
                <a:spcPct val="0"/>
              </a:spcBef>
              <a:spcAft>
                <a:spcPts val="600"/>
              </a:spcAft>
            </a:pPr>
            <a:r>
              <a:rPr lang="en-US" sz="3600" dirty="0" err="1">
                <a:latin typeface="Gill Sans Nova" panose="020F0502020204030204" pitchFamily="34" charset="0"/>
                <a:ea typeface="+mj-ea"/>
                <a:cs typeface="Gill Sans Nova" panose="020F0502020204030204" pitchFamily="34" charset="0"/>
              </a:rPr>
              <a:t>NativeWellness.Life</a:t>
            </a:r>
            <a:r>
              <a:rPr lang="en-US" sz="3600" dirty="0">
                <a:latin typeface="Gill Sans Nova" panose="020F0502020204030204" pitchFamily="34" charset="0"/>
                <a:ea typeface="+mj-ea"/>
                <a:cs typeface="Gill Sans Nova" panose="020F0502020204030204" pitchFamily="34" charset="0"/>
              </a:rPr>
              <a:t>  </a:t>
            </a:r>
          </a:p>
          <a:p>
            <a:pPr algn="ctr">
              <a:lnSpc>
                <a:spcPct val="90000"/>
              </a:lnSpc>
              <a:spcBef>
                <a:spcPct val="0"/>
              </a:spcBef>
              <a:spcAft>
                <a:spcPts val="600"/>
              </a:spcAft>
            </a:pPr>
            <a:r>
              <a:rPr lang="en-US" sz="3200" dirty="0">
                <a:latin typeface="Gill Sans Nova" panose="020F0502020204030204" pitchFamily="34" charset="0"/>
                <a:ea typeface="+mj-ea"/>
                <a:cs typeface="Gill Sans Nova" panose="020F0502020204030204" pitchFamily="34" charset="0"/>
              </a:rPr>
              <a:t>“The COVID Report”</a:t>
            </a:r>
          </a:p>
          <a:p>
            <a:pPr algn="ctr">
              <a:lnSpc>
                <a:spcPct val="90000"/>
              </a:lnSpc>
              <a:spcBef>
                <a:spcPct val="0"/>
              </a:spcBef>
              <a:spcAft>
                <a:spcPts val="600"/>
              </a:spcAft>
            </a:pPr>
            <a:r>
              <a:rPr lang="en-US" sz="3200" dirty="0">
                <a:latin typeface="Gill Sans Light" panose="020B0302020104020203" pitchFamily="34" charset="-79"/>
                <a:ea typeface="+mj-ea"/>
                <a:cs typeface="Gill Sans Light" panose="020B0302020104020203" pitchFamily="34" charset="-79"/>
              </a:rPr>
              <a:t>Awareness Campaign</a:t>
            </a:r>
          </a:p>
        </p:txBody>
      </p:sp>
      <p:cxnSp>
        <p:nvCxnSpPr>
          <p:cNvPr id="9" name="Straight Connector 8">
            <a:extLst>
              <a:ext uri="{FF2B5EF4-FFF2-40B4-BE49-F238E27FC236}">
                <a16:creationId xmlns:a16="http://schemas.microsoft.com/office/drawing/2014/main" id="{5D6A9CF1-C5FB-8643-B907-05077A7A6AB7}"/>
              </a:ext>
            </a:extLst>
          </p:cNvPr>
          <p:cNvCxnSpPr>
            <a:cxnSpLocks/>
          </p:cNvCxnSpPr>
          <p:nvPr/>
        </p:nvCxnSpPr>
        <p:spPr>
          <a:xfrm>
            <a:off x="457200" y="2089429"/>
            <a:ext cx="5273566" cy="0"/>
          </a:xfrm>
          <a:prstGeom prst="line">
            <a:avLst/>
          </a:prstGeom>
          <a:ln w="22225">
            <a:solidFill>
              <a:srgbClr val="C00000"/>
            </a:solidFill>
          </a:ln>
        </p:spPr>
        <p:style>
          <a:lnRef idx="3">
            <a:schemeClr val="accent2"/>
          </a:lnRef>
          <a:fillRef idx="0">
            <a:schemeClr val="accent2"/>
          </a:fillRef>
          <a:effectRef idx="2">
            <a:schemeClr val="accent2"/>
          </a:effectRef>
          <a:fontRef idx="minor">
            <a:schemeClr val="tx1"/>
          </a:fontRef>
        </p:style>
      </p:cxnSp>
      <p:pic>
        <p:nvPicPr>
          <p:cNvPr id="11" name="Picture 10">
            <a:extLst>
              <a:ext uri="{FF2B5EF4-FFF2-40B4-BE49-F238E27FC236}">
                <a16:creationId xmlns:a16="http://schemas.microsoft.com/office/drawing/2014/main" id="{1AD6D108-2179-A54D-992E-D791567A6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787" y="226800"/>
            <a:ext cx="4052898" cy="3799592"/>
          </a:xfrm>
          <a:prstGeom prst="rect">
            <a:avLst/>
          </a:prstGeom>
        </p:spPr>
      </p:pic>
      <p:pic>
        <p:nvPicPr>
          <p:cNvPr id="13" name="Picture 12">
            <a:extLst>
              <a:ext uri="{FF2B5EF4-FFF2-40B4-BE49-F238E27FC236}">
                <a16:creationId xmlns:a16="http://schemas.microsoft.com/office/drawing/2014/main" id="{5C233925-7D86-2D4E-B0EC-8A2C0B700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523" y="471464"/>
            <a:ext cx="5270500" cy="5461000"/>
          </a:xfrm>
          <a:prstGeom prst="rect">
            <a:avLst/>
          </a:prstGeom>
        </p:spPr>
      </p:pic>
    </p:spTree>
    <p:extLst>
      <p:ext uri="{BB962C8B-B14F-4D97-AF65-F5344CB8AC3E}">
        <p14:creationId xmlns:p14="http://schemas.microsoft.com/office/powerpoint/2010/main" val="174153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DC09A0A-5EF7-45F4-B8EE-54903540B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AD0711E-F97A-4A29-AAF5-9035C5235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419" y="171712"/>
            <a:ext cx="2449926" cy="3171426"/>
          </a:xfrm>
          <a:prstGeom prst="rect">
            <a:avLst/>
          </a:prstGeom>
        </p:spPr>
      </p:pic>
      <p:pic>
        <p:nvPicPr>
          <p:cNvPr id="10" name="Picture 9">
            <a:extLst>
              <a:ext uri="{FF2B5EF4-FFF2-40B4-BE49-F238E27FC236}">
                <a16:creationId xmlns:a16="http://schemas.microsoft.com/office/drawing/2014/main" id="{D04D1D4F-E7D9-4ED4-A14D-C0F07A3BA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54" y="1955418"/>
            <a:ext cx="2444866" cy="3164875"/>
          </a:xfrm>
          <a:prstGeom prst="rect">
            <a:avLst/>
          </a:prstGeom>
        </p:spPr>
      </p:pic>
      <p:sp>
        <p:nvSpPr>
          <p:cNvPr id="7" name="TextBox 6">
            <a:extLst>
              <a:ext uri="{FF2B5EF4-FFF2-40B4-BE49-F238E27FC236}">
                <a16:creationId xmlns:a16="http://schemas.microsoft.com/office/drawing/2014/main" id="{EAA30152-AF75-4647-8B5C-AABF675C0EB1}"/>
              </a:ext>
            </a:extLst>
          </p:cNvPr>
          <p:cNvSpPr txBox="1"/>
          <p:nvPr/>
        </p:nvSpPr>
        <p:spPr>
          <a:xfrm>
            <a:off x="5596040" y="2337226"/>
            <a:ext cx="6017562" cy="394622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300" b="1" dirty="0"/>
              <a:t>1</a:t>
            </a:r>
            <a:r>
              <a:rPr lang="en-US" sz="1300" b="1" baseline="30000" dirty="0"/>
              <a:t>st</a:t>
            </a:r>
            <a:r>
              <a:rPr lang="en-US" sz="1300" b="1" dirty="0"/>
              <a:t> Special Edition: </a:t>
            </a:r>
            <a:r>
              <a:rPr lang="en-US" sz="1300" dirty="0"/>
              <a:t>Mailed in May to 30,000 American Indians who live in Montana. It warned everybody about the COVID-19, which was still very new at that time.</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b="1" dirty="0"/>
              <a:t>The COVID Report Summer edition: </a:t>
            </a:r>
            <a:r>
              <a:rPr lang="en-US" sz="1300" dirty="0"/>
              <a:t>Again mailed to 30,000 and also mailed free boxes of 200 to tribes to hand out during COVID-19 testing in June. </a:t>
            </a:r>
            <a:r>
              <a:rPr lang="en-US" sz="1300" b="1" dirty="0"/>
              <a:t> </a:t>
            </a:r>
            <a:r>
              <a:rPr lang="en-US" sz="1300" dirty="0"/>
              <a:t>It</a:t>
            </a:r>
            <a:r>
              <a:rPr lang="en-US" sz="1300" b="1" dirty="0"/>
              <a:t> </a:t>
            </a:r>
            <a:r>
              <a:rPr lang="en-US" sz="1300" dirty="0"/>
              <a:t>reinforced virus prevention with moral support messages from the governor and tribal leaders.</a:t>
            </a:r>
          </a:p>
          <a:p>
            <a:pPr marL="285750"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b="1" dirty="0"/>
              <a:t>The COVID Report Fall edition : </a:t>
            </a:r>
            <a:r>
              <a:rPr lang="en-US" sz="1300" dirty="0"/>
              <a:t>Scheduled in the fall to warn about a second wave of the virus and its focus on the overweight and obese. It will emphasize the importance of wearing masks and social distancing, the only tools available at this time to battle the virus.</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b="1" dirty="0"/>
              <a:t>The COVID Report Winter edition : </a:t>
            </a:r>
            <a:r>
              <a:rPr lang="en-US" sz="1300" dirty="0"/>
              <a:t>Scheduled in the winter when we’ll know more about the virus.</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i="1" dirty="0"/>
              <a:t>More editions can be created if needed.</a:t>
            </a:r>
          </a:p>
          <a:p>
            <a:pPr marL="285750" indent="-228600">
              <a:lnSpc>
                <a:spcPct val="90000"/>
              </a:lnSpc>
              <a:spcAft>
                <a:spcPts val="600"/>
              </a:spcAft>
              <a:buFont typeface="Arial" panose="020B0604020202020204" pitchFamily="34" charset="0"/>
              <a:buChar char="•"/>
            </a:pPr>
            <a:endParaRPr lang="en-US" sz="1300" dirty="0"/>
          </a:p>
        </p:txBody>
      </p:sp>
      <p:cxnSp>
        <p:nvCxnSpPr>
          <p:cNvPr id="11" name="Straight Connector 10">
            <a:extLst>
              <a:ext uri="{FF2B5EF4-FFF2-40B4-BE49-F238E27FC236}">
                <a16:creationId xmlns:a16="http://schemas.microsoft.com/office/drawing/2014/main" id="{D8CD7D93-2479-C54A-8209-8A147A1A9360}"/>
              </a:ext>
            </a:extLst>
          </p:cNvPr>
          <p:cNvCxnSpPr/>
          <p:nvPr/>
        </p:nvCxnSpPr>
        <p:spPr>
          <a:xfrm>
            <a:off x="5675200" y="1955418"/>
            <a:ext cx="6017562" cy="0"/>
          </a:xfrm>
          <a:prstGeom prst="line">
            <a:avLst/>
          </a:prstGeom>
          <a:ln w="22225">
            <a:solidFill>
              <a:srgbClr val="C00000"/>
            </a:solidFill>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F525505C-7734-754D-87B1-06D215E4E2FE}"/>
              </a:ext>
            </a:extLst>
          </p:cNvPr>
          <p:cNvSpPr txBox="1"/>
          <p:nvPr/>
        </p:nvSpPr>
        <p:spPr>
          <a:xfrm>
            <a:off x="5461541" y="476521"/>
            <a:ext cx="6586491" cy="1286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300" dirty="0" err="1">
                <a:latin typeface="Gill Sans Nova" panose="020F0502020204030204" pitchFamily="34" charset="0"/>
                <a:ea typeface="+mj-ea"/>
                <a:cs typeface="Gill Sans Nova" panose="020F0502020204030204" pitchFamily="34" charset="0"/>
              </a:rPr>
              <a:t>NativeWellness.Life</a:t>
            </a:r>
            <a:r>
              <a:rPr lang="en-US" sz="3300" dirty="0">
                <a:latin typeface="Gill Sans Nova" panose="020F0502020204030204" pitchFamily="34" charset="0"/>
                <a:ea typeface="+mj-ea"/>
                <a:cs typeface="Gill Sans Nova" panose="020F0502020204030204" pitchFamily="34" charset="0"/>
              </a:rPr>
              <a:t>  </a:t>
            </a:r>
          </a:p>
          <a:p>
            <a:pPr algn="ctr">
              <a:lnSpc>
                <a:spcPct val="90000"/>
              </a:lnSpc>
              <a:spcBef>
                <a:spcPct val="0"/>
              </a:spcBef>
              <a:spcAft>
                <a:spcPts val="600"/>
              </a:spcAft>
            </a:pPr>
            <a:r>
              <a:rPr lang="en-US" sz="3000" dirty="0">
                <a:latin typeface="Gill Sans Nova" panose="020F0502020204030204" pitchFamily="34" charset="0"/>
                <a:ea typeface="+mj-ea"/>
                <a:cs typeface="Gill Sans Nova" panose="020F0502020204030204" pitchFamily="34" charset="0"/>
              </a:rPr>
              <a:t>“The COVID Report”</a:t>
            </a:r>
          </a:p>
        </p:txBody>
      </p:sp>
      <p:pic>
        <p:nvPicPr>
          <p:cNvPr id="8" name="Picture 7">
            <a:extLst>
              <a:ext uri="{FF2B5EF4-FFF2-40B4-BE49-F238E27FC236}">
                <a16:creationId xmlns:a16="http://schemas.microsoft.com/office/drawing/2014/main" id="{BBBCC1BB-4BCA-FA4B-86F7-7B5B845D8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1366" y="3354103"/>
            <a:ext cx="2448004" cy="3168004"/>
          </a:xfrm>
          <a:prstGeom prst="rect">
            <a:avLst/>
          </a:prstGeom>
        </p:spPr>
      </p:pic>
    </p:spTree>
    <p:extLst>
      <p:ext uri="{BB962C8B-B14F-4D97-AF65-F5344CB8AC3E}">
        <p14:creationId xmlns:p14="http://schemas.microsoft.com/office/powerpoint/2010/main" val="14034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79B108-0087-48D2-AE59-D7E2C5358DB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3815" b="13331"/>
          <a:stretch/>
        </p:blipFill>
        <p:spPr>
          <a:xfrm>
            <a:off x="5797543" y="10"/>
            <a:ext cx="6394152" cy="6857990"/>
          </a:xfrm>
          <a:prstGeom prst="rect">
            <a:avLst/>
          </a:prstGeom>
        </p:spPr>
      </p:pic>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7" name="TextBox 6">
            <a:extLst>
              <a:ext uri="{FF2B5EF4-FFF2-40B4-BE49-F238E27FC236}">
                <a16:creationId xmlns:a16="http://schemas.microsoft.com/office/drawing/2014/main" id="{EAA30152-AF75-4647-8B5C-AABF675C0EB1}"/>
              </a:ext>
            </a:extLst>
          </p:cNvPr>
          <p:cNvSpPr txBox="1"/>
          <p:nvPr/>
        </p:nvSpPr>
        <p:spPr>
          <a:xfrm>
            <a:off x="790999" y="1943154"/>
            <a:ext cx="4706803" cy="1820282"/>
          </a:xfrm>
          <a:prstGeom prst="rect">
            <a:avLst/>
          </a:prstGeom>
        </p:spPr>
        <p:txBody>
          <a:bodyPr vert="horz" lIns="91440" tIns="45720" rIns="91440" bIns="45720" rtlCol="0" anchor="ctr">
            <a:normAutofit/>
          </a:bodyPr>
          <a:lstStyle/>
          <a:p>
            <a:pPr>
              <a:lnSpc>
                <a:spcPct val="90000"/>
              </a:lnSpc>
              <a:spcAft>
                <a:spcPts val="600"/>
              </a:spcAft>
            </a:pPr>
            <a:r>
              <a:rPr lang="en-US" b="1" dirty="0">
                <a:solidFill>
                  <a:srgbClr val="000000"/>
                </a:solidFill>
              </a:rPr>
              <a:t>Pricing</a:t>
            </a:r>
          </a:p>
          <a:p>
            <a:pPr marL="285750" indent="-228600">
              <a:lnSpc>
                <a:spcPct val="90000"/>
              </a:lnSpc>
              <a:spcAft>
                <a:spcPts val="600"/>
              </a:spcAft>
              <a:buFont typeface="Arial" panose="020B0604020202020204" pitchFamily="34" charset="0"/>
              <a:buChar char="•"/>
            </a:pPr>
            <a:r>
              <a:rPr lang="en-US" sz="1600" dirty="0">
                <a:solidFill>
                  <a:srgbClr val="000000"/>
                </a:solidFill>
              </a:rPr>
              <a:t>Cost will be $220 per box of 100.</a:t>
            </a:r>
          </a:p>
          <a:p>
            <a:pPr marL="285750" indent="-228600">
              <a:lnSpc>
                <a:spcPct val="90000"/>
              </a:lnSpc>
              <a:spcAft>
                <a:spcPts val="600"/>
              </a:spcAft>
              <a:buFont typeface="Arial" panose="020B0604020202020204" pitchFamily="34" charset="0"/>
              <a:buChar char="•"/>
            </a:pPr>
            <a:r>
              <a:rPr lang="en-US" sz="1600" dirty="0">
                <a:solidFill>
                  <a:srgbClr val="000000"/>
                </a:solidFill>
              </a:rPr>
              <a:t>That price includes shipping.</a:t>
            </a:r>
          </a:p>
        </p:txBody>
      </p:sp>
      <p:sp>
        <p:nvSpPr>
          <p:cNvPr id="5" name="TextBox 4">
            <a:extLst>
              <a:ext uri="{FF2B5EF4-FFF2-40B4-BE49-F238E27FC236}">
                <a16:creationId xmlns:a16="http://schemas.microsoft.com/office/drawing/2014/main" id="{B0C4A138-3FFF-4153-9269-F06DC2455C8D}"/>
              </a:ext>
            </a:extLst>
          </p:cNvPr>
          <p:cNvSpPr txBox="1"/>
          <p:nvPr/>
        </p:nvSpPr>
        <p:spPr>
          <a:xfrm>
            <a:off x="860706" y="3511398"/>
            <a:ext cx="5273566" cy="2954655"/>
          </a:xfrm>
          <a:prstGeom prst="rect">
            <a:avLst/>
          </a:prstGeom>
          <a:noFill/>
        </p:spPr>
        <p:txBody>
          <a:bodyPr wrap="square" rtlCol="0">
            <a:spAutoFit/>
          </a:bodyPr>
          <a:lstStyle/>
          <a:p>
            <a:pPr>
              <a:spcAft>
                <a:spcPts val="600"/>
              </a:spcAft>
            </a:pPr>
            <a:r>
              <a:rPr lang="en-US" sz="2800" b="1" dirty="0"/>
              <a:t>SPECIAL  $200 SAVINGS OFFER</a:t>
            </a:r>
          </a:p>
          <a:p>
            <a:pPr marL="285750" indent="-285750">
              <a:spcAft>
                <a:spcPts val="600"/>
              </a:spcAft>
              <a:buFont typeface="Arial" panose="020B0604020202020204" pitchFamily="34" charset="0"/>
              <a:buChar char="•"/>
            </a:pPr>
            <a:r>
              <a:rPr lang="en-US" sz="1600" dirty="0"/>
              <a:t>Purchase 5 boxes and get the 6</a:t>
            </a:r>
            <a:r>
              <a:rPr lang="en-US" sz="1600" baseline="30000" dirty="0"/>
              <a:t>th</a:t>
            </a:r>
            <a:r>
              <a:rPr lang="en-US" sz="1600" dirty="0"/>
              <a:t> box free (just add shipping and handling charges for that extra free box).</a:t>
            </a:r>
          </a:p>
          <a:p>
            <a:pPr marL="285750" indent="-285750">
              <a:spcAft>
                <a:spcPts val="600"/>
              </a:spcAft>
              <a:buFont typeface="Arial" panose="020B0604020202020204" pitchFamily="34" charset="0"/>
              <a:buChar char="•"/>
            </a:pPr>
            <a:r>
              <a:rPr lang="en-US" sz="1600" dirty="0"/>
              <a:t>This cannot be combined with another organizations’ orders.</a:t>
            </a:r>
          </a:p>
          <a:p>
            <a:pPr marL="285750" indent="-285750">
              <a:spcAft>
                <a:spcPts val="600"/>
              </a:spcAft>
              <a:buFont typeface="Arial" panose="020B0604020202020204" pitchFamily="34" charset="0"/>
              <a:buChar char="•"/>
            </a:pPr>
            <a:r>
              <a:rPr lang="en-US" sz="1600" dirty="0"/>
              <a:t>This means:</a:t>
            </a:r>
          </a:p>
          <a:p>
            <a:pPr lvl="1">
              <a:spcAft>
                <a:spcPts val="600"/>
              </a:spcAft>
            </a:pPr>
            <a:r>
              <a:rPr lang="en-US" sz="1600" dirty="0"/>
              <a:t>	-- Buy 500 and get an extra 100 for free</a:t>
            </a:r>
          </a:p>
          <a:p>
            <a:pPr lvl="1">
              <a:spcAft>
                <a:spcPts val="600"/>
              </a:spcAft>
            </a:pPr>
            <a:r>
              <a:rPr lang="en-US" sz="1600" dirty="0"/>
              <a:t>	-- Buy 1,000 and get an extra 200 for free</a:t>
            </a:r>
          </a:p>
          <a:p>
            <a:pPr lvl="1">
              <a:spcAft>
                <a:spcPts val="600"/>
              </a:spcAft>
            </a:pPr>
            <a:r>
              <a:rPr lang="en-US" sz="1600" dirty="0"/>
              <a:t>	-- Buy 1,500 and get an extra 300 for free</a:t>
            </a:r>
          </a:p>
        </p:txBody>
      </p:sp>
      <p:sp>
        <p:nvSpPr>
          <p:cNvPr id="2" name="Rectangle 1">
            <a:extLst>
              <a:ext uri="{FF2B5EF4-FFF2-40B4-BE49-F238E27FC236}">
                <a16:creationId xmlns:a16="http://schemas.microsoft.com/office/drawing/2014/main" id="{C1B7610C-59F7-41AC-9DA1-CB078422DB21}"/>
              </a:ext>
            </a:extLst>
          </p:cNvPr>
          <p:cNvSpPr/>
          <p:nvPr/>
        </p:nvSpPr>
        <p:spPr>
          <a:xfrm>
            <a:off x="5808477" y="2835868"/>
            <a:ext cx="5592524" cy="498013"/>
          </a:xfrm>
          <a:prstGeom prst="rect">
            <a:avLst/>
          </a:prstGeom>
          <a:solidFill>
            <a:srgbClr val="FFFF00"/>
          </a:solid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14527A-D39B-4D36-B433-42ECF08D93CB}"/>
              </a:ext>
            </a:extLst>
          </p:cNvPr>
          <p:cNvSpPr txBox="1"/>
          <p:nvPr/>
        </p:nvSpPr>
        <p:spPr>
          <a:xfrm>
            <a:off x="5960261" y="2835868"/>
            <a:ext cx="5592524" cy="523220"/>
          </a:xfrm>
          <a:prstGeom prst="rect">
            <a:avLst/>
          </a:prstGeom>
          <a:noFill/>
        </p:spPr>
        <p:txBody>
          <a:bodyPr wrap="square" rtlCol="0">
            <a:spAutoFit/>
          </a:bodyPr>
          <a:lstStyle/>
          <a:p>
            <a:pPr algn="ctr">
              <a:spcAft>
                <a:spcPts val="600"/>
              </a:spcAft>
            </a:pPr>
            <a:r>
              <a:rPr lang="en-US" sz="2800" b="1" dirty="0"/>
              <a:t>SPECIAL SAVINGS OFFER</a:t>
            </a:r>
            <a:endParaRPr lang="en-US" sz="2800" dirty="0"/>
          </a:p>
        </p:txBody>
      </p:sp>
      <p:sp>
        <p:nvSpPr>
          <p:cNvPr id="12" name="TextBox 11">
            <a:extLst>
              <a:ext uri="{FF2B5EF4-FFF2-40B4-BE49-F238E27FC236}">
                <a16:creationId xmlns:a16="http://schemas.microsoft.com/office/drawing/2014/main" id="{83EE8A54-5229-6A42-BE16-474420FC530E}"/>
              </a:ext>
            </a:extLst>
          </p:cNvPr>
          <p:cNvSpPr txBox="1"/>
          <p:nvPr/>
        </p:nvSpPr>
        <p:spPr>
          <a:xfrm>
            <a:off x="14531" y="783952"/>
            <a:ext cx="5793945" cy="1286160"/>
          </a:xfrm>
          <a:prstGeom prst="rect">
            <a:avLst/>
          </a:prstGeom>
        </p:spPr>
        <p:txBody>
          <a:bodyPr vert="horz" lIns="91440" tIns="45720" rIns="91440" bIns="45720" rtlCol="0" anchor="b">
            <a:normAutofit fontScale="92500" lnSpcReduction="20000"/>
          </a:bodyPr>
          <a:lstStyle/>
          <a:p>
            <a:pPr algn="ctr">
              <a:lnSpc>
                <a:spcPct val="90000"/>
              </a:lnSpc>
              <a:spcBef>
                <a:spcPct val="0"/>
              </a:spcBef>
              <a:spcAft>
                <a:spcPts val="600"/>
              </a:spcAft>
            </a:pPr>
            <a:r>
              <a:rPr lang="en-US" sz="3600" dirty="0" err="1">
                <a:latin typeface="Gill Sans Nova" panose="020F0502020204030204" pitchFamily="34" charset="0"/>
                <a:ea typeface="+mj-ea"/>
                <a:cs typeface="Gill Sans Nova" panose="020F0502020204030204" pitchFamily="34" charset="0"/>
              </a:rPr>
              <a:t>NativeWellness.Life</a:t>
            </a:r>
            <a:r>
              <a:rPr lang="en-US" sz="3600" dirty="0">
                <a:latin typeface="Gill Sans Nova" panose="020F0502020204030204" pitchFamily="34" charset="0"/>
                <a:ea typeface="+mj-ea"/>
                <a:cs typeface="Gill Sans Nova" panose="020F0502020204030204" pitchFamily="34" charset="0"/>
              </a:rPr>
              <a:t>  </a:t>
            </a:r>
          </a:p>
          <a:p>
            <a:pPr algn="ctr">
              <a:lnSpc>
                <a:spcPct val="90000"/>
              </a:lnSpc>
              <a:spcBef>
                <a:spcPct val="0"/>
              </a:spcBef>
              <a:spcAft>
                <a:spcPts val="600"/>
              </a:spcAft>
            </a:pPr>
            <a:r>
              <a:rPr lang="en-US" sz="3200" dirty="0">
                <a:latin typeface="Gill Sans Nova" panose="020F0502020204030204" pitchFamily="34" charset="0"/>
                <a:ea typeface="+mj-ea"/>
                <a:cs typeface="Gill Sans Nova" panose="020F0502020204030204" pitchFamily="34" charset="0"/>
              </a:rPr>
              <a:t>“The COVID Report”</a:t>
            </a:r>
          </a:p>
          <a:p>
            <a:pPr algn="ctr">
              <a:lnSpc>
                <a:spcPct val="90000"/>
              </a:lnSpc>
              <a:spcBef>
                <a:spcPct val="0"/>
              </a:spcBef>
              <a:spcAft>
                <a:spcPts val="600"/>
              </a:spcAft>
            </a:pPr>
            <a:r>
              <a:rPr lang="en-US" sz="3200" dirty="0">
                <a:latin typeface="Gill Sans Light" panose="020B0302020104020203" pitchFamily="34" charset="-79"/>
                <a:ea typeface="+mj-ea"/>
                <a:cs typeface="Gill Sans Light" panose="020B0302020104020203" pitchFamily="34" charset="-79"/>
              </a:rPr>
              <a:t>Awareness Campaign</a:t>
            </a:r>
          </a:p>
        </p:txBody>
      </p:sp>
      <p:cxnSp>
        <p:nvCxnSpPr>
          <p:cNvPr id="14" name="Straight Connector 13">
            <a:extLst>
              <a:ext uri="{FF2B5EF4-FFF2-40B4-BE49-F238E27FC236}">
                <a16:creationId xmlns:a16="http://schemas.microsoft.com/office/drawing/2014/main" id="{DF83D017-F48D-BA44-BEB6-86A8E3EDFCA7}"/>
              </a:ext>
            </a:extLst>
          </p:cNvPr>
          <p:cNvCxnSpPr>
            <a:cxnSpLocks/>
          </p:cNvCxnSpPr>
          <p:nvPr/>
        </p:nvCxnSpPr>
        <p:spPr>
          <a:xfrm>
            <a:off x="457200" y="2089429"/>
            <a:ext cx="5273566" cy="0"/>
          </a:xfrm>
          <a:prstGeom prst="line">
            <a:avLst/>
          </a:prstGeom>
          <a:ln w="22225">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46549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AA30152-AF75-4647-8B5C-AABF675C0EB1}"/>
              </a:ext>
            </a:extLst>
          </p:cNvPr>
          <p:cNvSpPr txBox="1"/>
          <p:nvPr/>
        </p:nvSpPr>
        <p:spPr>
          <a:xfrm>
            <a:off x="619704" y="2426076"/>
            <a:ext cx="4417377" cy="4339650"/>
          </a:xfrm>
          <a:prstGeom prst="rect">
            <a:avLst/>
          </a:prstGeom>
          <a:noFill/>
        </p:spPr>
        <p:txBody>
          <a:bodyPr wrap="square" rtlCol="0">
            <a:spAutoFit/>
          </a:bodyPr>
          <a:lstStyle/>
          <a:p>
            <a:pPr algn="ctr"/>
            <a:r>
              <a:rPr lang="en-US" sz="1600" b="1" dirty="0"/>
              <a:t>For more information</a:t>
            </a:r>
          </a:p>
          <a:p>
            <a:pPr algn="ctr"/>
            <a:r>
              <a:rPr lang="en-US" sz="1600" dirty="0"/>
              <a:t>Visit our website at </a:t>
            </a:r>
            <a:r>
              <a:rPr lang="en-US" sz="1600" dirty="0">
                <a:hlinkClick r:id="rId2"/>
              </a:rPr>
              <a:t>https://www.nativewellness.life/</a:t>
            </a:r>
            <a:endParaRPr lang="en-US" sz="1600" dirty="0"/>
          </a:p>
          <a:p>
            <a:pPr marL="285750" indent="-285750" algn="ctr">
              <a:buFont typeface="Arial" panose="020B0604020202020204" pitchFamily="34" charset="0"/>
              <a:buChar char="•"/>
            </a:pPr>
            <a:endParaRPr lang="en-US" sz="1600" b="1" dirty="0"/>
          </a:p>
          <a:p>
            <a:pPr algn="ctr"/>
            <a:r>
              <a:rPr lang="en-US" sz="1600" b="1" dirty="0"/>
              <a:t>E-mail us </a:t>
            </a:r>
          </a:p>
          <a:p>
            <a:pPr algn="ctr"/>
            <a:r>
              <a:rPr lang="en-US" sz="1600" dirty="0" err="1">
                <a:hlinkClick r:id="rId3"/>
              </a:rPr>
              <a:t>info@nativewellness.life</a:t>
            </a:r>
            <a:endParaRPr lang="en-US" sz="1600" dirty="0"/>
          </a:p>
          <a:p>
            <a:pPr algn="ctr"/>
            <a:endParaRPr lang="en-US" sz="1600" dirty="0"/>
          </a:p>
          <a:p>
            <a:pPr algn="ctr"/>
            <a:r>
              <a:rPr lang="en-US" sz="1600" b="1" dirty="0"/>
              <a:t>Call us toll free at</a:t>
            </a:r>
          </a:p>
          <a:p>
            <a:pPr algn="ctr"/>
            <a:r>
              <a:rPr lang="en-US" sz="1600" dirty="0"/>
              <a:t>888-835-6419</a:t>
            </a:r>
          </a:p>
          <a:p>
            <a:pPr algn="ctr"/>
            <a:endParaRPr lang="en-US" sz="1600" dirty="0"/>
          </a:p>
          <a:p>
            <a:pPr algn="ctr"/>
            <a:r>
              <a:rPr lang="en-US" sz="1600" dirty="0"/>
              <a:t>We’d love to answer any questions you may have about “The </a:t>
            </a:r>
            <a:r>
              <a:rPr lang="en-US" sz="1600" dirty="0" err="1"/>
              <a:t>Covid</a:t>
            </a:r>
            <a:r>
              <a:rPr lang="en-US" sz="1600" dirty="0"/>
              <a:t> Report”</a:t>
            </a:r>
          </a:p>
          <a:p>
            <a:pPr algn="ctr"/>
            <a:endParaRPr lang="en-US" sz="1600" dirty="0"/>
          </a:p>
          <a:p>
            <a:pPr algn="ctr"/>
            <a:r>
              <a:rPr lang="en-US" sz="1600" dirty="0"/>
              <a:t>In addition, if you have a good story to tell, we’d be interested in hearing from you.</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pic>
        <p:nvPicPr>
          <p:cNvPr id="8" name="Picture 7">
            <a:extLst>
              <a:ext uri="{FF2B5EF4-FFF2-40B4-BE49-F238E27FC236}">
                <a16:creationId xmlns:a16="http://schemas.microsoft.com/office/drawing/2014/main" id="{FF038D00-A1B1-4CFD-9EC1-5D4C87BCF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9670" y="558563"/>
            <a:ext cx="3882873" cy="5024893"/>
          </a:xfrm>
          <a:prstGeom prst="rect">
            <a:avLst/>
          </a:prstGeom>
        </p:spPr>
      </p:pic>
      <p:sp>
        <p:nvSpPr>
          <p:cNvPr id="9" name="TextBox 8">
            <a:extLst>
              <a:ext uri="{FF2B5EF4-FFF2-40B4-BE49-F238E27FC236}">
                <a16:creationId xmlns:a16="http://schemas.microsoft.com/office/drawing/2014/main" id="{9E63681C-7CC6-417D-8792-C29744C251DC}"/>
              </a:ext>
            </a:extLst>
          </p:cNvPr>
          <p:cNvSpPr txBox="1"/>
          <p:nvPr/>
        </p:nvSpPr>
        <p:spPr>
          <a:xfrm>
            <a:off x="6929670" y="5719375"/>
            <a:ext cx="3632583" cy="830997"/>
          </a:xfrm>
          <a:prstGeom prst="rect">
            <a:avLst/>
          </a:prstGeom>
          <a:noFill/>
        </p:spPr>
        <p:txBody>
          <a:bodyPr wrap="square" rtlCol="0">
            <a:spAutoFit/>
          </a:bodyPr>
          <a:lstStyle/>
          <a:p>
            <a:pPr algn="ctr"/>
            <a:r>
              <a:rPr lang="en-US" sz="1600" dirty="0"/>
              <a:t>While we’re forced to hear the sound of a single drum for the time being, we’re still in this together.</a:t>
            </a:r>
          </a:p>
        </p:txBody>
      </p:sp>
      <p:sp>
        <p:nvSpPr>
          <p:cNvPr id="11" name="TextBox 10">
            <a:extLst>
              <a:ext uri="{FF2B5EF4-FFF2-40B4-BE49-F238E27FC236}">
                <a16:creationId xmlns:a16="http://schemas.microsoft.com/office/drawing/2014/main" id="{1A271978-C162-1B44-A484-6AED152BB3BE}"/>
              </a:ext>
            </a:extLst>
          </p:cNvPr>
          <p:cNvSpPr txBox="1"/>
          <p:nvPr/>
        </p:nvSpPr>
        <p:spPr>
          <a:xfrm>
            <a:off x="14531" y="783952"/>
            <a:ext cx="5793945" cy="1286160"/>
          </a:xfrm>
          <a:prstGeom prst="rect">
            <a:avLst/>
          </a:prstGeom>
        </p:spPr>
        <p:txBody>
          <a:bodyPr vert="horz" lIns="91440" tIns="45720" rIns="91440" bIns="45720" rtlCol="0" anchor="b">
            <a:normAutofit fontScale="92500" lnSpcReduction="20000"/>
          </a:bodyPr>
          <a:lstStyle/>
          <a:p>
            <a:pPr algn="ctr">
              <a:lnSpc>
                <a:spcPct val="90000"/>
              </a:lnSpc>
              <a:spcBef>
                <a:spcPct val="0"/>
              </a:spcBef>
              <a:spcAft>
                <a:spcPts val="600"/>
              </a:spcAft>
            </a:pPr>
            <a:r>
              <a:rPr lang="en-US" sz="3600" dirty="0" err="1">
                <a:latin typeface="Gill Sans Nova" panose="020F0502020204030204" pitchFamily="34" charset="0"/>
                <a:ea typeface="+mj-ea"/>
                <a:cs typeface="Gill Sans Nova" panose="020F0502020204030204" pitchFamily="34" charset="0"/>
              </a:rPr>
              <a:t>NativeWellness.Life</a:t>
            </a:r>
            <a:r>
              <a:rPr lang="en-US" sz="3600" dirty="0">
                <a:latin typeface="Gill Sans Nova" panose="020F0502020204030204" pitchFamily="34" charset="0"/>
                <a:ea typeface="+mj-ea"/>
                <a:cs typeface="Gill Sans Nova" panose="020F0502020204030204" pitchFamily="34" charset="0"/>
              </a:rPr>
              <a:t>  </a:t>
            </a:r>
          </a:p>
          <a:p>
            <a:pPr algn="ctr">
              <a:lnSpc>
                <a:spcPct val="90000"/>
              </a:lnSpc>
              <a:spcBef>
                <a:spcPct val="0"/>
              </a:spcBef>
              <a:spcAft>
                <a:spcPts val="600"/>
              </a:spcAft>
            </a:pPr>
            <a:r>
              <a:rPr lang="en-US" sz="3200" dirty="0">
                <a:latin typeface="Gill Sans Nova" panose="020F0502020204030204" pitchFamily="34" charset="0"/>
                <a:ea typeface="+mj-ea"/>
                <a:cs typeface="Gill Sans Nova" panose="020F0502020204030204" pitchFamily="34" charset="0"/>
              </a:rPr>
              <a:t>“The COVID Report”</a:t>
            </a:r>
          </a:p>
          <a:p>
            <a:pPr algn="ctr">
              <a:lnSpc>
                <a:spcPct val="90000"/>
              </a:lnSpc>
              <a:spcBef>
                <a:spcPct val="0"/>
              </a:spcBef>
              <a:spcAft>
                <a:spcPts val="600"/>
              </a:spcAft>
            </a:pPr>
            <a:r>
              <a:rPr lang="en-US" sz="3200" dirty="0">
                <a:latin typeface="Gill Sans Light" panose="020B0302020104020203" pitchFamily="34" charset="-79"/>
                <a:ea typeface="+mj-ea"/>
                <a:cs typeface="Gill Sans Light" panose="020B0302020104020203" pitchFamily="34" charset="-79"/>
              </a:rPr>
              <a:t>Awareness Campaign</a:t>
            </a:r>
          </a:p>
        </p:txBody>
      </p:sp>
      <p:cxnSp>
        <p:nvCxnSpPr>
          <p:cNvPr id="12" name="Straight Connector 11">
            <a:extLst>
              <a:ext uri="{FF2B5EF4-FFF2-40B4-BE49-F238E27FC236}">
                <a16:creationId xmlns:a16="http://schemas.microsoft.com/office/drawing/2014/main" id="{37B77F11-B9BA-0C4E-8D7D-DA763C98B4A9}"/>
              </a:ext>
            </a:extLst>
          </p:cNvPr>
          <p:cNvCxnSpPr>
            <a:cxnSpLocks/>
          </p:cNvCxnSpPr>
          <p:nvPr/>
        </p:nvCxnSpPr>
        <p:spPr>
          <a:xfrm>
            <a:off x="457200" y="2089429"/>
            <a:ext cx="5273566" cy="0"/>
          </a:xfrm>
          <a:prstGeom prst="line">
            <a:avLst/>
          </a:prstGeom>
          <a:ln w="22225">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65180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{F731845A-7365-844C-B362-0033712C1966}tf10001073</Template>
  <TotalTime>354</TotalTime>
  <Words>822</Words>
  <Application>Microsoft Macintosh PowerPoint</Application>
  <PresentationFormat>Widescreen</PresentationFormat>
  <Paragraphs>96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Gill Sans Light</vt:lpstr>
      <vt:lpstr>Gill Sans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14</cp:revision>
  <cp:lastPrinted>2020-07-13T03:35:07Z</cp:lastPrinted>
  <dcterms:created xsi:type="dcterms:W3CDTF">2020-07-12T22:57:58Z</dcterms:created>
  <dcterms:modified xsi:type="dcterms:W3CDTF">2020-07-13T04:53:15Z</dcterms:modified>
</cp:coreProperties>
</file>